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firstSlideNum="0" strictFirstAndLastChars="0" saveSubsetFonts="1" showSpecialPlsOnTitleSld="0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5e3accac5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5e3accac5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g5e3accac5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5f516bc632_0_9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5f516bc632_0_9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g5f516bc632_0_9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5e3accac58_3_1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5e3accac58_3_1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換 code</a:t>
            </a:r>
            <a:endParaRPr/>
          </a:p>
        </p:txBody>
      </p:sp>
      <p:sp>
        <p:nvSpPr>
          <p:cNvPr id="306" name="Google Shape;306;g5e3accac58_3_1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5f516bc632_0_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5f516bc632_0_4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舉</a:t>
            </a:r>
            <a:r>
              <a:rPr lang="en-US"/>
              <a:t>數字的例子 參考投影片</a:t>
            </a:r>
            <a:endParaRPr/>
          </a:p>
        </p:txBody>
      </p:sp>
      <p:sp>
        <p:nvSpPr>
          <p:cNvPr id="344" name="Google Shape;344;g5f516bc632_0_4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5f516bc632_1_4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5f516bc632_1_49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舉數字的例子 參考投影片</a:t>
            </a:r>
            <a:endParaRPr/>
          </a:p>
        </p:txBody>
      </p:sp>
      <p:sp>
        <p:nvSpPr>
          <p:cNvPr id="381" name="Google Shape;381;g5f516bc632_1_49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5f516bc632_1_56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5f516bc632_1_56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舉數字的例子 參考投影片</a:t>
            </a:r>
            <a:endParaRPr/>
          </a:p>
        </p:txBody>
      </p:sp>
      <p:sp>
        <p:nvSpPr>
          <p:cNvPr id="434" name="Google Shape;434;g5f516bc632_1_56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5f516bc632_0_1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5f516bc632_0_1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g5f516bc632_0_17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5e3accac58_3_20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5e3accac58_3_20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g5e3accac58_3_20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g5f516bc632_0_20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3" name="Google Shape;593;g5f516bc632_0_20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g5f516bc632_0_20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5f516bc632_0_26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5f516bc632_0_26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g5f516bc632_0_26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e3accac58_3_9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5e3accac58_3_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5e3accac58_3_2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Google Shape;665;g5e3accac58_3_29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g5e3accac58_3_29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g5f516bc632_0_3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4" name="Google Shape;714;g5f516bc632_0_3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g5f516bc632_0_3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5f516bc632_0_3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Google Shape;750;g5f516bc632_0_3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g5f516bc632_0_36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g5f516bc632_0_5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6" name="Google Shape;796;g5f516bc632_0_5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g5f516bc632_0_5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5f516bc632_0_4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2" name="Google Shape;842;g5f516bc632_0_4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g5f516bc632_0_45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6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g5f516bc63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8" name="Google Shape;898;g5f516bc63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9" name="Google Shape;899;g5f516bc63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4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g5f516bc632_1_1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6" name="Google Shape;946;g5f516bc632_1_1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g5f516bc632_1_1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g5f516bc632_1_28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1" name="Google Shape;1001;g5f516bc632_1_28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不要講 embedding</a:t>
            </a:r>
            <a:endParaRPr/>
          </a:p>
        </p:txBody>
      </p:sp>
      <p:sp>
        <p:nvSpPr>
          <p:cNvPr id="1002" name="Google Shape;1002;g5f516bc632_1_28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0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g5f516bc632_1_36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2" name="Google Shape;1042;g5f516bc632_1_36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3" name="Google Shape;1043;g5f516bc632_1_36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4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g5e3accac58_4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6" name="Google Shape;1066;g5e3accac58_4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0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g5f516bc632_1_6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2" name="Google Shape;1072;g5f516bc632_1_6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6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5f516bc632_1_1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8" name="Google Shape;1078;g5f516bc632_1_1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3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g5f516bc632_1_16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5" name="Google Shape;1085;g5f516bc632_1_16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Google Shape;1092;g5f516bc632_1_40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g5f516bc632_1_40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f516bc632_1_4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解釋 mfcc 參考老師投影片</a:t>
            </a:r>
            <a:endParaRPr/>
          </a:p>
        </p:txBody>
      </p:sp>
      <p:sp>
        <p:nvSpPr>
          <p:cNvPr id="132" name="Google Shape;132;g5f516bc632_1_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f516bc632_1_4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解釋 mfcc 參考老師投影片</a:t>
            </a:r>
            <a:endParaRPr/>
          </a:p>
        </p:txBody>
      </p:sp>
      <p:sp>
        <p:nvSpPr>
          <p:cNvPr id="148" name="Google Shape;148;g5f516bc632_1_4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e3accac58_3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每個東西在幹嘛</a:t>
            </a:r>
            <a:endParaRPr/>
          </a:p>
        </p:txBody>
      </p:sp>
      <p:sp>
        <p:nvSpPr>
          <p:cNvPr id="173" name="Google Shape;173;g5e3accac58_3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5f516bc632_1_46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每個東西在幹嘛</a:t>
            </a:r>
            <a:endParaRPr/>
          </a:p>
        </p:txBody>
      </p:sp>
      <p:sp>
        <p:nvSpPr>
          <p:cNvPr id="195" name="Google Shape;195;g5f516bc632_1_46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e3accac58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5e3accac58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g5e3accac58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5e3accac58_3_8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5e3accac58_3_8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type="title">
  <p:cSld name="TITLE">
    <p:bg>
      <p:bgPr>
        <a:solidFill>
          <a:schemeClr val="lt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 anchor="ctr" bIns="182875" lIns="274300" spcFirstLastPara="1" rIns="274300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wentieth Century"/>
              <a:buNone/>
              <a:defRPr sz="4800">
                <a:solidFill>
                  <a:srgbClr val="262626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6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1" name="Google Shape;21;p2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輔助字幕的圖片" type="picTx">
  <p:cSld name="PICTURE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2"/>
          <p:cNvSpPr txBox="1"/>
          <p:nvPr>
            <p:ph type="title"/>
          </p:nvPr>
        </p:nvSpPr>
        <p:spPr>
          <a:xfrm>
            <a:off x="808523" y="2243828"/>
            <a:ext cx="4494998" cy="113464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Twentieth Century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/>
          <p:nvPr>
            <p:ph idx="2" type="pic"/>
          </p:nvPr>
        </p:nvSpPr>
        <p:spPr>
          <a:xfrm>
            <a:off x="6095999" y="0"/>
            <a:ext cx="6102097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856"/>
              <a:buFont typeface="Noto Sans Symbols"/>
              <a:buNone/>
              <a:defRPr b="0" i="0" sz="3200" u="none" cap="none" strike="noStrike">
                <a:solidFill>
                  <a:srgbClr val="FEFEFE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540"/>
              <a:buFont typeface="Noto Sans Symbols"/>
              <a:buNone/>
              <a:defRPr b="0" i="0" sz="2800" u="none" cap="none" strike="noStrike">
                <a:solidFill>
                  <a:srgbClr val="26262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584"/>
              <a:buFont typeface="Noto Sans Symbols"/>
              <a:buNone/>
              <a:defRPr b="0" i="0" sz="2400" u="none" cap="none" strike="noStrike">
                <a:solidFill>
                  <a:srgbClr val="26262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6262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26262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4" name="Google Shape;84;p12"/>
          <p:cNvSpPr txBox="1"/>
          <p:nvPr>
            <p:ph idx="1" type="body"/>
          </p:nvPr>
        </p:nvSpPr>
        <p:spPr>
          <a:xfrm>
            <a:off x="1115568" y="3549918"/>
            <a:ext cx="3794760" cy="2194037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7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92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5" name="Google Shape;85;p12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7" name="Google Shape;87;p12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409183" y="473343"/>
            <a:ext cx="11373633" cy="99134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 rot="5400000">
            <a:off x="3816261" y="-1766170"/>
            <a:ext cx="4559475" cy="11373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4894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44"/>
              <a:buChar char="●"/>
              <a:defRPr/>
            </a:lvl1pPr>
            <a:lvl2pPr indent="-291465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90"/>
              <a:buChar char="◆"/>
              <a:defRPr/>
            </a:lvl2pPr>
            <a:lvl3pPr indent="-304038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93" name="Google Shape;93;p13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 rot="5400000">
            <a:off x="6810676" y="2779696"/>
            <a:ext cx="4983480" cy="129860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 rot="5400000">
            <a:off x="2838640" y="329755"/>
            <a:ext cx="4983480" cy="6198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4894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44"/>
              <a:buChar char="●"/>
              <a:defRPr/>
            </a:lvl1pPr>
            <a:lvl2pPr indent="-291465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90"/>
              <a:buChar char="◆"/>
              <a:defRPr/>
            </a:lvl2pPr>
            <a:lvl3pPr indent="-304038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99" name="Google Shape;99;p14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內容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409183" y="473343"/>
            <a:ext cx="11373633" cy="99134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409182" y="1640909"/>
            <a:ext cx="11373633" cy="455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4894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44"/>
              <a:buChar char="●"/>
              <a:defRPr/>
            </a:lvl1pPr>
            <a:lvl2pPr indent="-291465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90"/>
              <a:buChar char="◆"/>
              <a:defRPr/>
            </a:lvl2pPr>
            <a:lvl3pPr indent="-304038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4" name="Google Shape;34;p4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type="title">
  <p:cSld name="TITLE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 anchor="ctr" bIns="182875" lIns="274300" spcFirstLastPara="1" rIns="274300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wentieth Century"/>
              <a:buNone/>
              <a:defRPr sz="4800">
                <a:solidFill>
                  <a:srgbClr val="262626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6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40" name="Google Shape;40;p5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章節標題" type="secHead">
  <p:cSld name="SECTION_HEADER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 anchor="ctr" bIns="182875" lIns="274300" spcFirstLastPara="1" rIns="274300" wrap="square" tIns="1828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wentieth Century"/>
              <a:buNone/>
              <a:defRPr sz="4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6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46" name="Google Shape;46;p6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個內容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409183" y="473343"/>
            <a:ext cx="11373633" cy="99134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1581912" y="2638044"/>
            <a:ext cx="4271771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4894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44"/>
              <a:buChar char="●"/>
              <a:defRPr/>
            </a:lvl1pPr>
            <a:lvl2pPr indent="-291465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90"/>
              <a:buChar char="◆"/>
              <a:defRPr/>
            </a:lvl2pPr>
            <a:lvl3pPr indent="-304038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2" type="body"/>
          </p:nvPr>
        </p:nvSpPr>
        <p:spPr>
          <a:xfrm>
            <a:off x="6338315" y="2638044"/>
            <a:ext cx="4270247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4894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44"/>
              <a:buChar char="●"/>
              <a:defRPr/>
            </a:lvl1pPr>
            <a:lvl2pPr indent="-291465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90"/>
              <a:buChar char="◆"/>
              <a:defRPr/>
            </a:lvl2pPr>
            <a:lvl3pPr indent="-304038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53" name="Google Shape;53;p7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較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" type="body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2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45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8"/>
          <p:cNvSpPr txBox="1"/>
          <p:nvPr>
            <p:ph idx="2" type="body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4894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44"/>
              <a:buChar char="●"/>
              <a:defRPr/>
            </a:lvl1pPr>
            <a:lvl2pPr indent="-291465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90"/>
              <a:buChar char="◆"/>
              <a:defRPr/>
            </a:lvl2pPr>
            <a:lvl3pPr indent="-304038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3" type="body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4894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44"/>
              <a:buChar char="●"/>
              <a:defRPr/>
            </a:lvl1pPr>
            <a:lvl2pPr indent="-291465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90"/>
              <a:buChar char="◆"/>
              <a:defRPr/>
            </a:lvl2pPr>
            <a:lvl3pPr indent="-304038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Char char="⮚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4" type="body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2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45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88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61" name="Google Shape;61;p8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8"/>
          <p:cNvSpPr txBox="1"/>
          <p:nvPr>
            <p:ph type="title"/>
          </p:nvPr>
        </p:nvSpPr>
        <p:spPr>
          <a:xfrm>
            <a:off x="409183" y="473343"/>
            <a:ext cx="11373633" cy="99134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09183" y="473343"/>
            <a:ext cx="11373633" cy="99134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67" name="Google Shape;67;p9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71" name="Google Shape;71;p10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輔助字幕的內容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1"/>
          <p:cNvSpPr txBox="1"/>
          <p:nvPr>
            <p:ph type="title"/>
          </p:nvPr>
        </p:nvSpPr>
        <p:spPr>
          <a:xfrm>
            <a:off x="804672" y="2243828"/>
            <a:ext cx="4486656" cy="114149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Twentieth Century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6736080" y="804672"/>
            <a:ext cx="4815840" cy="5248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8577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2"/>
              <a:buChar char="●"/>
              <a:defRPr sz="1900">
                <a:solidFill>
                  <a:schemeClr val="dk1"/>
                </a:solidFill>
              </a:defRPr>
            </a:lvl1pPr>
            <a:lvl2pPr indent="-28448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80"/>
              <a:buChar char="◆"/>
              <a:defRPr sz="1600">
                <a:solidFill>
                  <a:schemeClr val="dk1"/>
                </a:solidFill>
              </a:defRPr>
            </a:lvl2pPr>
            <a:lvl3pPr indent="-295656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56"/>
              <a:buChar char="⮚"/>
              <a:defRPr sz="1600">
                <a:solidFill>
                  <a:schemeClr val="dk1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indent="-3302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6" name="Google Shape;76;p11"/>
          <p:cNvSpPr txBox="1"/>
          <p:nvPr>
            <p:ph idx="2" type="body"/>
          </p:nvPr>
        </p:nvSpPr>
        <p:spPr>
          <a:xfrm>
            <a:off x="1115568" y="3549918"/>
            <a:ext cx="3794760" cy="2194036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7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7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92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79" name="Google Shape;79;p11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09183" y="473343"/>
            <a:ext cx="11373633" cy="99134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  <a:defRPr b="0" i="0" sz="3600" u="none" cap="none" strike="noStrike">
                <a:solidFill>
                  <a:srgbClr val="262626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09182" y="1640909"/>
            <a:ext cx="11373633" cy="455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724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624"/>
              <a:buFont typeface="Noto Sans Symbols"/>
              <a:buChar char="●"/>
              <a:defRPr b="0" i="0" sz="2800" u="none" cap="none" strike="noStrike">
                <a:solidFill>
                  <a:srgbClr val="FEFEFE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2419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320"/>
              <a:buFont typeface="Noto Sans Symbols"/>
              <a:buChar char="◆"/>
              <a:defRPr b="0" i="0" sz="2400" u="none" cap="none" strike="noStrike">
                <a:solidFill>
                  <a:srgbClr val="FEFEFE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124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320"/>
              <a:buFont typeface="Noto Sans Symbols"/>
              <a:buChar char="⮚"/>
              <a:defRPr b="0" i="0" sz="2000" u="none" cap="none" strike="noStrike">
                <a:solidFill>
                  <a:srgbClr val="FEFEFE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3" name="Google Shape;13;p1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6308" y="6344800"/>
            <a:ext cx="2694574" cy="394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08935" y="75294"/>
            <a:ext cx="3582441" cy="39804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409183" y="473343"/>
            <a:ext cx="11373633" cy="99134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  <a:defRPr b="0" i="0" sz="3600" u="none" cap="none" strike="noStrike">
                <a:solidFill>
                  <a:srgbClr val="262626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409182" y="1640909"/>
            <a:ext cx="11373633" cy="4559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724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624"/>
              <a:buFont typeface="Noto Sans Symbols"/>
              <a:buChar char="●"/>
              <a:defRPr b="0" i="0" sz="2800" u="none" cap="none" strike="noStrike">
                <a:solidFill>
                  <a:srgbClr val="26262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12419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320"/>
              <a:buFont typeface="Noto Sans Symbols"/>
              <a:buChar char="◆"/>
              <a:defRPr b="0" i="0" sz="2400" u="none" cap="none" strike="noStrike">
                <a:solidFill>
                  <a:srgbClr val="26262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124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320"/>
              <a:buFont typeface="Noto Sans Symbols"/>
              <a:buChar char="⮚"/>
              <a:defRPr b="0" i="0" sz="2000" u="none" cap="none" strike="noStrike">
                <a:solidFill>
                  <a:srgbClr val="26262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10033348" y="6373368"/>
            <a:ext cx="1130549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26" name="Google Shape;26;p3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6308" y="6344800"/>
            <a:ext cx="2694574" cy="394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08935" y="75294"/>
            <a:ext cx="3582441" cy="39804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colab.research.google.com/drive/1TkwWZXJuX9kAN5dsFuOuMurXiJFME4L2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github.com/Alexander-H-Liu/End-to-end-ASR-Pytorch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github.com/tensorflow/addons" TargetMode="External"/><Relationship Id="rId4" Type="http://schemas.openxmlformats.org/officeDocument/2006/relationships/hyperlink" Target="https://github.com/WindQAQ" TargetMode="External"/><Relationship Id="rId5" Type="http://schemas.openxmlformats.org/officeDocument/2006/relationships/image" Target="../media/image1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://iscslp2018.org/images/T4_Towards%20end-to-end%20speech%20recognition.pdf" TargetMode="External"/><Relationship Id="rId4" Type="http://schemas.openxmlformats.org/officeDocument/2006/relationships/hyperlink" Target="http://speech.ee.ntu.edu.tw/courses.html" TargetMode="External"/><Relationship Id="rId5" Type="http://schemas.openxmlformats.org/officeDocument/2006/relationships/hyperlink" Target="http://speech.ee.ntu.edu.tw/~tlkagk/courses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hyperlink" Target="https://colab.research.google.com/drive/1t1B7IGaha881F2ZTVP-mZrpxeqed8hc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ctrTitle"/>
          </p:nvPr>
        </p:nvSpPr>
        <p:spPr>
          <a:xfrm>
            <a:off x="1600200" y="2386744"/>
            <a:ext cx="8991600" cy="164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wentieth Century"/>
              <a:buNone/>
            </a:pPr>
            <a:r>
              <a:rPr lang="en-US"/>
              <a:t>語音辨識</a:t>
            </a:r>
            <a:endParaRPr/>
          </a:p>
        </p:txBody>
      </p:sp>
      <p:sp>
        <p:nvSpPr>
          <p:cNvPr id="105" name="Google Shape;105;p15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60"/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 txBox="1"/>
          <p:nvPr/>
        </p:nvSpPr>
        <p:spPr>
          <a:xfrm>
            <a:off x="2098800" y="3705450"/>
            <a:ext cx="7994400" cy="7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Rockwell"/>
                <a:ea typeface="Rockwell"/>
                <a:cs typeface="Rockwell"/>
                <a:sym typeface="Rockwell"/>
              </a:rPr>
              <a:t>Automatic Speech Recognition (ASR)</a:t>
            </a:r>
            <a:endParaRPr sz="36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1703250" y="4923100"/>
            <a:ext cx="8785500" cy="6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Rockwell"/>
                <a:ea typeface="Rockwell"/>
                <a:cs typeface="Rockwell"/>
                <a:sym typeface="Rockwell"/>
              </a:rPr>
              <a:t>講者：宋子維          WindQAQ@GitHub</a:t>
            </a:r>
            <a:endParaRPr sz="36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Attention-based Encoder-Decoder Model</a:t>
            </a:r>
            <a:endParaRPr/>
          </a:p>
        </p:txBody>
      </p:sp>
      <p:sp>
        <p:nvSpPr>
          <p:cNvPr id="254" name="Google Shape;254;p24"/>
          <p:cNvSpPr txBox="1"/>
          <p:nvPr>
            <p:ph idx="1" type="body"/>
          </p:nvPr>
        </p:nvSpPr>
        <p:spPr>
          <a:xfrm>
            <a:off x="409175" y="1640904"/>
            <a:ext cx="11373600" cy="265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spcBef>
                <a:spcPts val="100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Encoder</a:t>
            </a:r>
            <a:endParaRPr/>
          </a:p>
          <a:p>
            <a:pPr indent="-291465" lvl="1" marL="914400" rtl="0" algn="l">
              <a:spcBef>
                <a:spcPts val="0"/>
              </a:spcBef>
              <a:spcAft>
                <a:spcPts val="0"/>
              </a:spcAft>
              <a:buSzPts val="990"/>
              <a:buChar char="◆"/>
            </a:pPr>
            <a:r>
              <a:rPr lang="en-US"/>
              <a:t>將 input speech/acoustic features </a:t>
            </a:r>
            <a:r>
              <a:rPr lang="en-US"/>
              <a:t>轉換成更有用的訊息</a:t>
            </a:r>
            <a:endParaRPr/>
          </a:p>
          <a:p>
            <a:pPr indent="-294894" lvl="0" marL="457200" rtl="0" algn="l"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Attention</a:t>
            </a:r>
            <a:endParaRPr/>
          </a:p>
          <a:p>
            <a:pPr indent="-291465" lvl="1" marL="914400" rtl="0" algn="l">
              <a:spcBef>
                <a:spcPts val="0"/>
              </a:spcBef>
              <a:spcAft>
                <a:spcPts val="0"/>
              </a:spcAft>
              <a:buSzPts val="990"/>
              <a:buChar char="◆"/>
            </a:pPr>
            <a:r>
              <a:rPr lang="en-US"/>
              <a:t>找出預測值和哪些 acoustic features 相關</a:t>
            </a:r>
            <a:endParaRPr/>
          </a:p>
          <a:p>
            <a:pPr indent="-294894" lvl="0" marL="457200" rtl="0" algn="l"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Decoder</a:t>
            </a:r>
            <a:endParaRPr/>
          </a:p>
          <a:p>
            <a:pPr indent="-291465" lvl="1" marL="914400" rtl="0" algn="l">
              <a:spcBef>
                <a:spcPts val="0"/>
              </a:spcBef>
              <a:spcAft>
                <a:spcPts val="0"/>
              </a:spcAft>
              <a:buSzPts val="990"/>
              <a:buChar char="◆"/>
            </a:pPr>
            <a:r>
              <a:rPr lang="en-US"/>
              <a:t>利用之前的預測值，輸出當下的預測值</a:t>
            </a:r>
            <a:endParaRPr/>
          </a:p>
        </p:txBody>
      </p:sp>
      <p:sp>
        <p:nvSpPr>
          <p:cNvPr id="255" name="Google Shape;255;p24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6" name="Google Shape;25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413" y="4368175"/>
            <a:ext cx="17716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24"/>
          <p:cNvSpPr/>
          <p:nvPr/>
        </p:nvSpPr>
        <p:spPr>
          <a:xfrm>
            <a:off x="3099113" y="4451775"/>
            <a:ext cx="1920900" cy="698400"/>
          </a:xfrm>
          <a:prstGeom prst="rect">
            <a:avLst/>
          </a:prstGeom>
          <a:solidFill>
            <a:srgbClr val="CFE2F3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Encoder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58" name="Google Shape;258;p24"/>
          <p:cNvSpPr/>
          <p:nvPr/>
        </p:nvSpPr>
        <p:spPr>
          <a:xfrm>
            <a:off x="4797363" y="5835950"/>
            <a:ext cx="1920900" cy="69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59" name="Google Shape;259;p24"/>
          <p:cNvSpPr/>
          <p:nvPr/>
        </p:nvSpPr>
        <p:spPr>
          <a:xfrm>
            <a:off x="6358988" y="4451775"/>
            <a:ext cx="1920900" cy="6984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60" name="Google Shape;260;p24"/>
          <p:cNvSpPr txBox="1"/>
          <p:nvPr/>
        </p:nvSpPr>
        <p:spPr>
          <a:xfrm>
            <a:off x="63588" y="5184500"/>
            <a:ext cx="24813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Input Speech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61" name="Google Shape;261;p24"/>
          <p:cNvSpPr txBox="1"/>
          <p:nvPr/>
        </p:nvSpPr>
        <p:spPr>
          <a:xfrm>
            <a:off x="8970038" y="4543425"/>
            <a:ext cx="28077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Output Sequence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262" name="Google Shape;262;p24"/>
          <p:cNvCxnSpPr>
            <a:stCxn id="257" idx="2"/>
            <a:endCxn id="258" idx="1"/>
          </p:cNvCxnSpPr>
          <p:nvPr/>
        </p:nvCxnSpPr>
        <p:spPr>
          <a:xfrm flipH="1" rot="-5400000">
            <a:off x="3910913" y="5298825"/>
            <a:ext cx="1035000" cy="7377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63" name="Google Shape;263;p24"/>
          <p:cNvCxnSpPr>
            <a:stCxn id="258" idx="0"/>
            <a:endCxn id="259" idx="1"/>
          </p:cNvCxnSpPr>
          <p:nvPr/>
        </p:nvCxnSpPr>
        <p:spPr>
          <a:xfrm rot="-5400000">
            <a:off x="5540913" y="5017850"/>
            <a:ext cx="1035000" cy="6012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stealth"/>
            <a:tailEnd len="med" w="med" type="none"/>
          </a:ln>
        </p:spPr>
      </p:cxnSp>
      <p:cxnSp>
        <p:nvCxnSpPr>
          <p:cNvPr id="264" name="Google Shape;264;p24"/>
          <p:cNvCxnSpPr>
            <a:stCxn id="258" idx="3"/>
            <a:endCxn id="259" idx="2"/>
          </p:cNvCxnSpPr>
          <p:nvPr/>
        </p:nvCxnSpPr>
        <p:spPr>
          <a:xfrm flipH="1" rot="10800000">
            <a:off x="6718263" y="5150150"/>
            <a:ext cx="601200" cy="10350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65" name="Google Shape;265;p24"/>
          <p:cNvCxnSpPr>
            <a:stCxn id="256" idx="3"/>
            <a:endCxn id="257" idx="1"/>
          </p:cNvCxnSpPr>
          <p:nvPr/>
        </p:nvCxnSpPr>
        <p:spPr>
          <a:xfrm>
            <a:off x="2190063" y="4796800"/>
            <a:ext cx="909000" cy="4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6" name="Google Shape;266;p24"/>
          <p:cNvCxnSpPr>
            <a:stCxn id="259" idx="3"/>
            <a:endCxn id="261" idx="1"/>
          </p:cNvCxnSpPr>
          <p:nvPr/>
        </p:nvCxnSpPr>
        <p:spPr>
          <a:xfrm>
            <a:off x="8279888" y="4800975"/>
            <a:ext cx="690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oogle Shape;27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4250" y="5280000"/>
            <a:ext cx="17716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25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Encoder</a:t>
            </a:r>
            <a:endParaRPr/>
          </a:p>
        </p:txBody>
      </p:sp>
      <p:sp>
        <p:nvSpPr>
          <p:cNvPr id="274" name="Google Shape;274;p25"/>
          <p:cNvSpPr/>
          <p:nvPr>
            <p:ph idx="12" type="sldNum"/>
          </p:nvPr>
        </p:nvSpPr>
        <p:spPr>
          <a:xfrm>
            <a:off x="1110579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5" name="Google Shape;275;p25"/>
          <p:cNvSpPr txBox="1"/>
          <p:nvPr/>
        </p:nvSpPr>
        <p:spPr>
          <a:xfrm>
            <a:off x="325825" y="5481975"/>
            <a:ext cx="24813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Input Speech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6" name="Google Shape;276;p25"/>
          <p:cNvSpPr txBox="1"/>
          <p:nvPr/>
        </p:nvSpPr>
        <p:spPr>
          <a:xfrm>
            <a:off x="102915" y="4613825"/>
            <a:ext cx="29271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Acoustic Features x 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7" name="Google Shape;277;p25"/>
          <p:cNvSpPr/>
          <p:nvPr/>
        </p:nvSpPr>
        <p:spPr>
          <a:xfrm>
            <a:off x="3351213" y="4688525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x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8" name="Google Shape;278;p25"/>
          <p:cNvSpPr/>
          <p:nvPr/>
        </p:nvSpPr>
        <p:spPr>
          <a:xfrm>
            <a:off x="4265238" y="4688525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x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9" name="Google Shape;279;p25"/>
          <p:cNvSpPr/>
          <p:nvPr/>
        </p:nvSpPr>
        <p:spPr>
          <a:xfrm>
            <a:off x="3351225" y="23669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80" name="Google Shape;280;p25"/>
          <p:cNvSpPr/>
          <p:nvPr/>
        </p:nvSpPr>
        <p:spPr>
          <a:xfrm>
            <a:off x="4265250" y="23669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81" name="Google Shape;281;p25"/>
          <p:cNvSpPr/>
          <p:nvPr/>
        </p:nvSpPr>
        <p:spPr>
          <a:xfrm>
            <a:off x="2645757" y="3284314"/>
            <a:ext cx="2825100" cy="857400"/>
          </a:xfrm>
          <a:prstGeom prst="rect">
            <a:avLst/>
          </a:prstGeom>
          <a:solidFill>
            <a:srgbClr val="CFE2F3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Rockwell"/>
                <a:ea typeface="Rockwell"/>
                <a:cs typeface="Rockwell"/>
                <a:sym typeface="Rockwell"/>
              </a:rPr>
              <a:t>Encoder</a:t>
            </a:r>
            <a:endParaRPr sz="30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82" name="Google Shape;282;p25"/>
          <p:cNvSpPr txBox="1"/>
          <p:nvPr/>
        </p:nvSpPr>
        <p:spPr>
          <a:xfrm>
            <a:off x="3813738" y="4567925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283" name="Google Shape;283;p25"/>
          <p:cNvCxnSpPr>
            <a:stCxn id="277" idx="0"/>
          </p:cNvCxnSpPr>
          <p:nvPr/>
        </p:nvCxnSpPr>
        <p:spPr>
          <a:xfrm rot="10800000">
            <a:off x="3576963" y="4154225"/>
            <a:ext cx="0" cy="534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4" name="Google Shape;284;p25"/>
          <p:cNvCxnSpPr/>
          <p:nvPr/>
        </p:nvCxnSpPr>
        <p:spPr>
          <a:xfrm rot="10800000">
            <a:off x="4490988" y="4154225"/>
            <a:ext cx="0" cy="534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5" name="Google Shape;285;p25"/>
          <p:cNvSpPr txBox="1"/>
          <p:nvPr/>
        </p:nvSpPr>
        <p:spPr>
          <a:xfrm>
            <a:off x="3804313" y="2199125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286" name="Google Shape;286;p25"/>
          <p:cNvCxnSpPr/>
          <p:nvPr/>
        </p:nvCxnSpPr>
        <p:spPr>
          <a:xfrm rot="10800000">
            <a:off x="3573050" y="2737525"/>
            <a:ext cx="0" cy="534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7" name="Google Shape;287;p25"/>
          <p:cNvCxnSpPr/>
          <p:nvPr/>
        </p:nvCxnSpPr>
        <p:spPr>
          <a:xfrm rot="10800000">
            <a:off x="4487075" y="2737525"/>
            <a:ext cx="0" cy="534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8" name="Google Shape;288;p25"/>
          <p:cNvSpPr txBox="1"/>
          <p:nvPr/>
        </p:nvSpPr>
        <p:spPr>
          <a:xfrm>
            <a:off x="102915" y="2292250"/>
            <a:ext cx="29271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Encoder Outputs h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289" name="Google Shape;289;p25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290" name="Google Shape;290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1" name="Google Shape;291;p25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92" name="Google Shape;292;p25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93" name="Google Shape;293;p25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94" name="Google Shape;294;p25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295" name="Google Shape;295;p25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296" name="Google Shape;296;p25"/>
            <p:cNvCxnSpPr>
              <a:stCxn id="291" idx="2"/>
              <a:endCxn id="292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297" name="Google Shape;297;p25"/>
            <p:cNvCxnSpPr>
              <a:stCxn id="292" idx="0"/>
              <a:endCxn id="293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298" name="Google Shape;298;p25"/>
            <p:cNvCxnSpPr>
              <a:stCxn id="292" idx="3"/>
              <a:endCxn id="293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299" name="Google Shape;299;p25"/>
            <p:cNvCxnSpPr>
              <a:stCxn id="290" idx="3"/>
              <a:endCxn id="291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00" name="Google Shape;300;p25"/>
            <p:cNvCxnSpPr>
              <a:stCxn id="293" idx="3"/>
              <a:endCxn id="295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301" name="Google Shape;301;p25"/>
          <p:cNvSpPr/>
          <p:nvPr/>
        </p:nvSpPr>
        <p:spPr>
          <a:xfrm>
            <a:off x="4252150" y="297075"/>
            <a:ext cx="3207900" cy="991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5"/>
          <p:cNvSpPr txBox="1"/>
          <p:nvPr>
            <p:ph idx="1" type="body"/>
          </p:nvPr>
        </p:nvSpPr>
        <p:spPr>
          <a:xfrm>
            <a:off x="5837500" y="1961825"/>
            <a:ext cx="5846100" cy="249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Encoder encodes acoustic feature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-US"/>
              <a:t>提取更厲害的 feature 出來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Encoder 裡面是什麼呢？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◆"/>
            </a:pPr>
            <a:r>
              <a:rPr lang="en-US"/>
              <a:t>雙向的 LSTM 捕捉前後文資訊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Google Shape;30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4250" y="5280000"/>
            <a:ext cx="17716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26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Encoder</a:t>
            </a:r>
            <a:endParaRPr/>
          </a:p>
        </p:txBody>
      </p:sp>
      <p:sp>
        <p:nvSpPr>
          <p:cNvPr id="310" name="Google Shape;310;p26"/>
          <p:cNvSpPr/>
          <p:nvPr>
            <p:ph idx="12" type="sldNum"/>
          </p:nvPr>
        </p:nvSpPr>
        <p:spPr>
          <a:xfrm>
            <a:off x="1110579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1" name="Google Shape;311;p26"/>
          <p:cNvSpPr txBox="1"/>
          <p:nvPr/>
        </p:nvSpPr>
        <p:spPr>
          <a:xfrm>
            <a:off x="325825" y="5481975"/>
            <a:ext cx="24813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Input Speech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2" name="Google Shape;312;p26"/>
          <p:cNvSpPr txBox="1"/>
          <p:nvPr/>
        </p:nvSpPr>
        <p:spPr>
          <a:xfrm>
            <a:off x="102915" y="4613825"/>
            <a:ext cx="29271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Acoustic Features x 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3" name="Google Shape;313;p26"/>
          <p:cNvSpPr/>
          <p:nvPr/>
        </p:nvSpPr>
        <p:spPr>
          <a:xfrm>
            <a:off x="3351213" y="4688525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x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4" name="Google Shape;314;p26"/>
          <p:cNvSpPr/>
          <p:nvPr/>
        </p:nvSpPr>
        <p:spPr>
          <a:xfrm>
            <a:off x="4265238" y="4688525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x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5" name="Google Shape;315;p26"/>
          <p:cNvSpPr/>
          <p:nvPr/>
        </p:nvSpPr>
        <p:spPr>
          <a:xfrm>
            <a:off x="3351225" y="23669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6" name="Google Shape;316;p26"/>
          <p:cNvSpPr/>
          <p:nvPr/>
        </p:nvSpPr>
        <p:spPr>
          <a:xfrm>
            <a:off x="4265250" y="23669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7" name="Google Shape;317;p26"/>
          <p:cNvSpPr/>
          <p:nvPr/>
        </p:nvSpPr>
        <p:spPr>
          <a:xfrm>
            <a:off x="2645757" y="3284314"/>
            <a:ext cx="2825100" cy="857400"/>
          </a:xfrm>
          <a:prstGeom prst="rect">
            <a:avLst/>
          </a:prstGeom>
          <a:solidFill>
            <a:srgbClr val="CFE2F3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Rockwell"/>
                <a:ea typeface="Rockwell"/>
                <a:cs typeface="Rockwell"/>
                <a:sym typeface="Rockwell"/>
              </a:rPr>
              <a:t>Encoder</a:t>
            </a:r>
            <a:endParaRPr sz="30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8" name="Google Shape;318;p26"/>
          <p:cNvSpPr txBox="1"/>
          <p:nvPr/>
        </p:nvSpPr>
        <p:spPr>
          <a:xfrm>
            <a:off x="3813738" y="4567925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319" name="Google Shape;319;p26"/>
          <p:cNvCxnSpPr>
            <a:stCxn id="313" idx="0"/>
          </p:cNvCxnSpPr>
          <p:nvPr/>
        </p:nvCxnSpPr>
        <p:spPr>
          <a:xfrm rot="10800000">
            <a:off x="3576963" y="4154225"/>
            <a:ext cx="0" cy="534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0" name="Google Shape;320;p26"/>
          <p:cNvCxnSpPr/>
          <p:nvPr/>
        </p:nvCxnSpPr>
        <p:spPr>
          <a:xfrm rot="10800000">
            <a:off x="4490988" y="4154225"/>
            <a:ext cx="0" cy="534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1" name="Google Shape;321;p26"/>
          <p:cNvSpPr txBox="1"/>
          <p:nvPr/>
        </p:nvSpPr>
        <p:spPr>
          <a:xfrm>
            <a:off x="3804313" y="2199125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322" name="Google Shape;322;p26"/>
          <p:cNvCxnSpPr/>
          <p:nvPr/>
        </p:nvCxnSpPr>
        <p:spPr>
          <a:xfrm rot="10800000">
            <a:off x="3573050" y="2737525"/>
            <a:ext cx="0" cy="534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3" name="Google Shape;323;p26"/>
          <p:cNvCxnSpPr/>
          <p:nvPr/>
        </p:nvCxnSpPr>
        <p:spPr>
          <a:xfrm rot="10800000">
            <a:off x="4487075" y="2737525"/>
            <a:ext cx="0" cy="534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4" name="Google Shape;324;p26"/>
          <p:cNvSpPr txBox="1"/>
          <p:nvPr/>
        </p:nvSpPr>
        <p:spPr>
          <a:xfrm>
            <a:off x="102915" y="2292250"/>
            <a:ext cx="29271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325" name="Google Shape;325;p26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326" name="Google Shape;326;p2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7" name="Google Shape;327;p26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</a:t>
              </a: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29" name="Google Shape;329;p26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30" name="Google Shape;330;p26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31" name="Google Shape;331;p26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332" name="Google Shape;332;p26"/>
            <p:cNvCxnSpPr>
              <a:stCxn id="327" idx="2"/>
              <a:endCxn id="328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333" name="Google Shape;333;p26"/>
            <p:cNvCxnSpPr>
              <a:stCxn id="328" idx="0"/>
              <a:endCxn id="329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334" name="Google Shape;334;p26"/>
            <p:cNvCxnSpPr>
              <a:stCxn id="328" idx="3"/>
              <a:endCxn id="329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335" name="Google Shape;335;p26"/>
            <p:cNvCxnSpPr>
              <a:stCxn id="326" idx="3"/>
              <a:endCxn id="327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36" name="Google Shape;336;p26"/>
            <p:cNvCxnSpPr>
              <a:stCxn id="329" idx="3"/>
              <a:endCxn id="331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337" name="Google Shape;337;p26"/>
          <p:cNvSpPr/>
          <p:nvPr/>
        </p:nvSpPr>
        <p:spPr>
          <a:xfrm>
            <a:off x="4252150" y="297075"/>
            <a:ext cx="3207900" cy="991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38" name="Google Shape;338;p26"/>
          <p:cNvCxnSpPr/>
          <p:nvPr/>
        </p:nvCxnSpPr>
        <p:spPr>
          <a:xfrm flipH="1" rot="10800000">
            <a:off x="5470850" y="3076225"/>
            <a:ext cx="286500" cy="195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39" name="Google Shape;339;p26"/>
          <p:cNvCxnSpPr/>
          <p:nvPr/>
        </p:nvCxnSpPr>
        <p:spPr>
          <a:xfrm>
            <a:off x="5484550" y="4157500"/>
            <a:ext cx="300900" cy="442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pic>
        <p:nvPicPr>
          <p:cNvPr id="340" name="Google Shape;34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63050" y="3059300"/>
            <a:ext cx="6305550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7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</a:t>
            </a:r>
            <a:endParaRPr/>
          </a:p>
        </p:txBody>
      </p:sp>
      <p:sp>
        <p:nvSpPr>
          <p:cNvPr id="347" name="Google Shape;347;p27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48" name="Google Shape;348;p27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349" name="Google Shape;349;p2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0" name="Google Shape;350;p27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51" name="Google Shape;351;p27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52" name="Google Shape;352;p27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53" name="Google Shape;353;p27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54" name="Google Shape;354;p27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355" name="Google Shape;355;p27"/>
            <p:cNvCxnSpPr>
              <a:stCxn id="350" idx="2"/>
              <a:endCxn id="351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356" name="Google Shape;356;p27"/>
            <p:cNvCxnSpPr>
              <a:stCxn id="351" idx="0"/>
              <a:endCxn id="352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357" name="Google Shape;357;p27"/>
            <p:cNvCxnSpPr>
              <a:stCxn id="351" idx="3"/>
              <a:endCxn id="352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358" name="Google Shape;358;p27"/>
            <p:cNvCxnSpPr>
              <a:stCxn id="349" idx="3"/>
              <a:endCxn id="350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59" name="Google Shape;359;p27"/>
            <p:cNvCxnSpPr>
              <a:stCxn id="352" idx="3"/>
              <a:endCxn id="354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360" name="Google Shape;360;p27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1" name="Google Shape;361;p27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2" name="Google Shape;362;p27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3" name="Google Shape;363;p27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4" name="Google Shape;364;p27"/>
          <p:cNvSpPr/>
          <p:nvPr/>
        </p:nvSpPr>
        <p:spPr>
          <a:xfrm>
            <a:off x="2124050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5" name="Google Shape;365;p27"/>
          <p:cNvSpPr/>
          <p:nvPr/>
        </p:nvSpPr>
        <p:spPr>
          <a:xfrm>
            <a:off x="3649550" y="55658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6" name="Google Shape;366;p27"/>
          <p:cNvSpPr txBox="1"/>
          <p:nvPr/>
        </p:nvSpPr>
        <p:spPr>
          <a:xfrm>
            <a:off x="3188613" y="5398050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7" name="Google Shape;367;p27"/>
          <p:cNvSpPr txBox="1"/>
          <p:nvPr/>
        </p:nvSpPr>
        <p:spPr>
          <a:xfrm>
            <a:off x="322550" y="5443950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8" name="Google Shape;368;p27"/>
          <p:cNvSpPr/>
          <p:nvPr/>
        </p:nvSpPr>
        <p:spPr>
          <a:xfrm>
            <a:off x="2737125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9" name="Google Shape;369;p27"/>
          <p:cNvSpPr/>
          <p:nvPr/>
        </p:nvSpPr>
        <p:spPr>
          <a:xfrm>
            <a:off x="2104850" y="4373075"/>
            <a:ext cx="1996200" cy="66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370" name="Google Shape;370;p27"/>
          <p:cNvCxnSpPr>
            <a:stCxn id="364" idx="0"/>
          </p:cNvCxnSpPr>
          <p:nvPr/>
        </p:nvCxnSpPr>
        <p:spPr>
          <a:xfrm rot="10800000">
            <a:off x="23498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1" name="Google Shape;371;p27"/>
          <p:cNvCxnSpPr/>
          <p:nvPr/>
        </p:nvCxnSpPr>
        <p:spPr>
          <a:xfrm rot="10800000">
            <a:off x="2962875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2" name="Google Shape;372;p27"/>
          <p:cNvCxnSpPr/>
          <p:nvPr/>
        </p:nvCxnSpPr>
        <p:spPr>
          <a:xfrm rot="10800000">
            <a:off x="38753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73" name="Google Shape;373;p27"/>
          <p:cNvCxnSpPr/>
          <p:nvPr/>
        </p:nvCxnSpPr>
        <p:spPr>
          <a:xfrm rot="10800000">
            <a:off x="3102950" y="39062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4" name="Google Shape;374;p27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375" name="Google Shape;375;p27"/>
          <p:cNvCxnSpPr/>
          <p:nvPr/>
        </p:nvCxnSpPr>
        <p:spPr>
          <a:xfrm rot="10800000">
            <a:off x="4101050" y="470727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6" name="Google Shape;376;p27"/>
          <p:cNvSpPr/>
          <p:nvPr/>
        </p:nvSpPr>
        <p:spPr>
          <a:xfrm>
            <a:off x="4581450" y="452442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7" name="Google Shape;377;p27"/>
          <p:cNvSpPr txBox="1"/>
          <p:nvPr>
            <p:ph idx="1" type="body"/>
          </p:nvPr>
        </p:nvSpPr>
        <p:spPr>
          <a:xfrm>
            <a:off x="5108200" y="2277275"/>
            <a:ext cx="7141500" cy="266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Attention 是什麼呢？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拿 decoder </a:t>
            </a:r>
            <a:r>
              <a:rPr lang="en-US" sz="2000"/>
              <a:t>吐的東西 s</a:t>
            </a:r>
            <a:r>
              <a:rPr baseline="-25000" lang="en-US" sz="2000"/>
              <a:t>i</a:t>
            </a:r>
            <a:r>
              <a:rPr lang="en-US" sz="2000"/>
              <a:t> 對 encoder outputs h 做一些事情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算出 s</a:t>
            </a:r>
            <a:r>
              <a:rPr baseline="-25000" lang="en-US" sz="2000"/>
              <a:t>i</a:t>
            </a:r>
            <a:r>
              <a:rPr lang="en-US" sz="2000"/>
              <a:t> 對哪個 h 比較有感覺 (score)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把 score 變成機率分布 (加起來為 1)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算出一個對 h 加權後的向量 c</a:t>
            </a:r>
            <a:r>
              <a:rPr baseline="-25000" lang="en-US" sz="2000"/>
              <a:t>i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具體上要怎麼做呢？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8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</a:t>
            </a:r>
            <a:endParaRPr/>
          </a:p>
        </p:txBody>
      </p:sp>
      <p:sp>
        <p:nvSpPr>
          <p:cNvPr id="384" name="Google Shape;384;p28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85" name="Google Shape;385;p28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386" name="Google Shape;386;p2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7" name="Google Shape;387;p28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88" name="Google Shape;388;p28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89" name="Google Shape;389;p28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90" name="Google Shape;390;p28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91" name="Google Shape;391;p28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392" name="Google Shape;392;p28"/>
            <p:cNvCxnSpPr>
              <a:stCxn id="387" idx="2"/>
              <a:endCxn id="388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393" name="Google Shape;393;p28"/>
            <p:cNvCxnSpPr>
              <a:stCxn id="388" idx="0"/>
              <a:endCxn id="389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394" name="Google Shape;394;p28"/>
            <p:cNvCxnSpPr>
              <a:stCxn id="388" idx="3"/>
              <a:endCxn id="389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395" name="Google Shape;395;p28"/>
            <p:cNvCxnSpPr>
              <a:stCxn id="386" idx="3"/>
              <a:endCxn id="387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96" name="Google Shape;396;p28"/>
            <p:cNvCxnSpPr>
              <a:stCxn id="389" idx="3"/>
              <a:endCxn id="391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397" name="Google Shape;397;p28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8" name="Google Shape;398;p28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9" name="Google Shape;399;p28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0" name="Google Shape;400;p28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1" name="Google Shape;401;p28"/>
          <p:cNvSpPr/>
          <p:nvPr/>
        </p:nvSpPr>
        <p:spPr>
          <a:xfrm>
            <a:off x="2124050" y="42004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02" name="Google Shape;402;p28"/>
          <p:cNvSpPr/>
          <p:nvPr/>
        </p:nvSpPr>
        <p:spPr>
          <a:xfrm>
            <a:off x="3649550" y="420178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3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03" name="Google Shape;403;p28"/>
          <p:cNvSpPr txBox="1"/>
          <p:nvPr/>
        </p:nvSpPr>
        <p:spPr>
          <a:xfrm>
            <a:off x="322550" y="4079875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04" name="Google Shape;404;p28"/>
          <p:cNvSpPr/>
          <p:nvPr/>
        </p:nvSpPr>
        <p:spPr>
          <a:xfrm>
            <a:off x="2886800" y="42004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405" name="Google Shape;405;p28"/>
          <p:cNvCxnSpPr>
            <a:stCxn id="401" idx="0"/>
          </p:cNvCxnSpPr>
          <p:nvPr/>
        </p:nvCxnSpPr>
        <p:spPr>
          <a:xfrm rot="10800000">
            <a:off x="2349800" y="37336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6" name="Google Shape;406;p28"/>
          <p:cNvCxnSpPr/>
          <p:nvPr/>
        </p:nvCxnSpPr>
        <p:spPr>
          <a:xfrm rot="10800000">
            <a:off x="2349800" y="2876400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7" name="Google Shape;407;p28"/>
          <p:cNvSpPr/>
          <p:nvPr/>
        </p:nvSpPr>
        <p:spPr>
          <a:xfrm>
            <a:off x="2058650" y="2529075"/>
            <a:ext cx="5169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e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08" name="Google Shape;408;p28"/>
          <p:cNvSpPr/>
          <p:nvPr/>
        </p:nvSpPr>
        <p:spPr>
          <a:xfrm>
            <a:off x="4929550" y="3989463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409" name="Google Shape;40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4736" y="4894826"/>
            <a:ext cx="1655635" cy="755518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28"/>
          <p:cNvSpPr txBox="1"/>
          <p:nvPr/>
        </p:nvSpPr>
        <p:spPr>
          <a:xfrm>
            <a:off x="2080988" y="5610425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你    好    呀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11" name="Google Shape;411;p28"/>
          <p:cNvSpPr/>
          <p:nvPr/>
        </p:nvSpPr>
        <p:spPr>
          <a:xfrm>
            <a:off x="2379125" y="4981950"/>
            <a:ext cx="451500" cy="66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8"/>
          <p:cNvSpPr/>
          <p:nvPr/>
        </p:nvSpPr>
        <p:spPr>
          <a:xfrm>
            <a:off x="2875675" y="4981950"/>
            <a:ext cx="451500" cy="66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8"/>
          <p:cNvSpPr/>
          <p:nvPr/>
        </p:nvSpPr>
        <p:spPr>
          <a:xfrm>
            <a:off x="3372225" y="4981950"/>
            <a:ext cx="451500" cy="66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4" name="Google Shape;414;p28"/>
          <p:cNvCxnSpPr>
            <a:stCxn id="411" idx="0"/>
            <a:endCxn id="401" idx="2"/>
          </p:cNvCxnSpPr>
          <p:nvPr/>
        </p:nvCxnSpPr>
        <p:spPr>
          <a:xfrm rot="10800000">
            <a:off x="2349875" y="4566150"/>
            <a:ext cx="255000" cy="41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5" name="Google Shape;415;p28"/>
          <p:cNvCxnSpPr>
            <a:stCxn id="412" idx="0"/>
            <a:endCxn id="404" idx="2"/>
          </p:cNvCxnSpPr>
          <p:nvPr/>
        </p:nvCxnSpPr>
        <p:spPr>
          <a:xfrm flipH="1" rot="10800000">
            <a:off x="3101425" y="4566150"/>
            <a:ext cx="11100" cy="41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6" name="Google Shape;416;p28"/>
          <p:cNvCxnSpPr>
            <a:stCxn id="413" idx="0"/>
            <a:endCxn id="402" idx="2"/>
          </p:cNvCxnSpPr>
          <p:nvPr/>
        </p:nvCxnSpPr>
        <p:spPr>
          <a:xfrm flipH="1" rot="10800000">
            <a:off x="3597975" y="4567350"/>
            <a:ext cx="277200" cy="41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7" name="Google Shape;417;p28"/>
          <p:cNvSpPr/>
          <p:nvPr/>
        </p:nvSpPr>
        <p:spPr>
          <a:xfrm>
            <a:off x="1993404" y="3343913"/>
            <a:ext cx="712800" cy="407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score</a:t>
            </a:r>
            <a:endParaRPr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418" name="Google Shape;418;p28"/>
          <p:cNvCxnSpPr/>
          <p:nvPr/>
        </p:nvCxnSpPr>
        <p:spPr>
          <a:xfrm rot="10800000">
            <a:off x="3112550" y="37336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9" name="Google Shape;419;p28"/>
          <p:cNvCxnSpPr/>
          <p:nvPr/>
        </p:nvCxnSpPr>
        <p:spPr>
          <a:xfrm rot="10800000">
            <a:off x="3112550" y="2876400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20" name="Google Shape;420;p28"/>
          <p:cNvSpPr/>
          <p:nvPr/>
        </p:nvSpPr>
        <p:spPr>
          <a:xfrm>
            <a:off x="2821400" y="2529075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e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21" name="Google Shape;421;p28"/>
          <p:cNvSpPr/>
          <p:nvPr/>
        </p:nvSpPr>
        <p:spPr>
          <a:xfrm>
            <a:off x="2756154" y="3343913"/>
            <a:ext cx="712800" cy="407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score</a:t>
            </a:r>
            <a:endParaRPr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422" name="Google Shape;422;p28"/>
          <p:cNvCxnSpPr/>
          <p:nvPr/>
        </p:nvCxnSpPr>
        <p:spPr>
          <a:xfrm rot="10800000">
            <a:off x="3893125" y="37336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3" name="Google Shape;423;p28"/>
          <p:cNvCxnSpPr/>
          <p:nvPr/>
        </p:nvCxnSpPr>
        <p:spPr>
          <a:xfrm rot="10800000">
            <a:off x="3893125" y="2876400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24" name="Google Shape;424;p28"/>
          <p:cNvSpPr/>
          <p:nvPr/>
        </p:nvSpPr>
        <p:spPr>
          <a:xfrm>
            <a:off x="3601975" y="2529075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e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i,3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25" name="Google Shape;425;p28"/>
          <p:cNvSpPr/>
          <p:nvPr/>
        </p:nvSpPr>
        <p:spPr>
          <a:xfrm>
            <a:off x="3536729" y="3343913"/>
            <a:ext cx="712800" cy="407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score</a:t>
            </a:r>
            <a:endParaRPr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426" name="Google Shape;426;p28"/>
          <p:cNvCxnSpPr>
            <a:stCxn id="408" idx="1"/>
            <a:endCxn id="425" idx="2"/>
          </p:cNvCxnSpPr>
          <p:nvPr/>
        </p:nvCxnSpPr>
        <p:spPr>
          <a:xfrm rot="10800000">
            <a:off x="3893050" y="3751413"/>
            <a:ext cx="1036500" cy="420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427" name="Google Shape;427;p28"/>
          <p:cNvCxnSpPr>
            <a:stCxn id="408" idx="1"/>
            <a:endCxn id="421" idx="2"/>
          </p:cNvCxnSpPr>
          <p:nvPr/>
        </p:nvCxnSpPr>
        <p:spPr>
          <a:xfrm rot="10800000">
            <a:off x="3112450" y="3751413"/>
            <a:ext cx="1817100" cy="420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428" name="Google Shape;428;p28"/>
          <p:cNvCxnSpPr>
            <a:stCxn id="408" idx="1"/>
            <a:endCxn id="417" idx="2"/>
          </p:cNvCxnSpPr>
          <p:nvPr/>
        </p:nvCxnSpPr>
        <p:spPr>
          <a:xfrm rot="10800000">
            <a:off x="2349850" y="3751413"/>
            <a:ext cx="2579700" cy="420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429" name="Google Shape;429;p28"/>
          <p:cNvSpPr txBox="1"/>
          <p:nvPr>
            <p:ph idx="1" type="body"/>
          </p:nvPr>
        </p:nvSpPr>
        <p:spPr>
          <a:xfrm>
            <a:off x="6025500" y="2261825"/>
            <a:ext cx="5785500" cy="296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拿 decoder 吐的東西 s</a:t>
            </a:r>
            <a:r>
              <a:rPr baseline="-25000" lang="en-US" sz="2000"/>
              <a:t>i</a:t>
            </a:r>
            <a:r>
              <a:rPr lang="en-US" sz="2000"/>
              <a:t> 對 encoder outputs h 做一些事情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算出 s</a:t>
            </a:r>
            <a:r>
              <a:rPr baseline="-25000" lang="en-US" sz="2000"/>
              <a:t>i</a:t>
            </a:r>
            <a:r>
              <a:rPr lang="en-US" sz="2000"/>
              <a:t> 對哪個 h 比較有感覺</a:t>
            </a:r>
            <a:endParaRPr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◆"/>
            </a:pPr>
            <a:r>
              <a:rPr lang="en-US" sz="2000"/>
              <a:t>score </a:t>
            </a:r>
            <a:r>
              <a:rPr lang="en-US" sz="2000"/>
              <a:t>可以是兩向量的內積</a:t>
            </a:r>
            <a:endParaRPr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◆"/>
            </a:pPr>
            <a:r>
              <a:rPr lang="en-US" sz="2000"/>
              <a:t>但因為向量的維度不一樣，通常會過個非線性的轉換讓他們維度變成一樣</a:t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pic>
        <p:nvPicPr>
          <p:cNvPr descr="e_{i,t} = \text{score}(s_i, h_t)" id="430" name="Google Shape;430;p28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08887" y="5150000"/>
            <a:ext cx="4561398" cy="73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9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</a:t>
            </a:r>
            <a:endParaRPr/>
          </a:p>
        </p:txBody>
      </p:sp>
      <p:sp>
        <p:nvSpPr>
          <p:cNvPr id="437" name="Google Shape;437;p29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38" name="Google Shape;438;p29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439" name="Google Shape;439;p2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0" name="Google Shape;440;p29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41" name="Google Shape;441;p29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42" name="Google Shape;442;p29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43" name="Google Shape;443;p29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44" name="Google Shape;444;p29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445" name="Google Shape;445;p29"/>
            <p:cNvCxnSpPr>
              <a:stCxn id="440" idx="2"/>
              <a:endCxn id="441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446" name="Google Shape;446;p29"/>
            <p:cNvCxnSpPr>
              <a:stCxn id="441" idx="0"/>
              <a:endCxn id="442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447" name="Google Shape;447;p29"/>
            <p:cNvCxnSpPr>
              <a:stCxn id="441" idx="3"/>
              <a:endCxn id="442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448" name="Google Shape;448;p29"/>
            <p:cNvCxnSpPr>
              <a:stCxn id="439" idx="3"/>
              <a:endCxn id="440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49" name="Google Shape;449;p29"/>
            <p:cNvCxnSpPr>
              <a:stCxn id="442" idx="3"/>
              <a:endCxn id="444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450" name="Google Shape;450;p29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1" name="Google Shape;451;p29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2" name="Google Shape;452;p29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3" name="Google Shape;453;p29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4" name="Google Shape;454;p29"/>
          <p:cNvSpPr/>
          <p:nvPr/>
        </p:nvSpPr>
        <p:spPr>
          <a:xfrm>
            <a:off x="2124050" y="42004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55" name="Google Shape;455;p29"/>
          <p:cNvSpPr/>
          <p:nvPr/>
        </p:nvSpPr>
        <p:spPr>
          <a:xfrm>
            <a:off x="3649550" y="420178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3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56" name="Google Shape;456;p29"/>
          <p:cNvSpPr txBox="1"/>
          <p:nvPr/>
        </p:nvSpPr>
        <p:spPr>
          <a:xfrm>
            <a:off x="322550" y="4079875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57" name="Google Shape;457;p29"/>
          <p:cNvSpPr/>
          <p:nvPr/>
        </p:nvSpPr>
        <p:spPr>
          <a:xfrm>
            <a:off x="2886800" y="42004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58" name="Google Shape;458;p29"/>
          <p:cNvSpPr/>
          <p:nvPr/>
        </p:nvSpPr>
        <p:spPr>
          <a:xfrm>
            <a:off x="2091350" y="3671763"/>
            <a:ext cx="5169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e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59" name="Google Shape;459;p29"/>
          <p:cNvSpPr/>
          <p:nvPr/>
        </p:nvSpPr>
        <p:spPr>
          <a:xfrm>
            <a:off x="4929550" y="3989463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460" name="Google Shape;46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4736" y="4894826"/>
            <a:ext cx="1655635" cy="755518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Google Shape;461;p29"/>
          <p:cNvSpPr txBox="1"/>
          <p:nvPr/>
        </p:nvSpPr>
        <p:spPr>
          <a:xfrm>
            <a:off x="2080988" y="5610425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你    好    呀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62" name="Google Shape;462;p29"/>
          <p:cNvSpPr/>
          <p:nvPr/>
        </p:nvSpPr>
        <p:spPr>
          <a:xfrm>
            <a:off x="2379125" y="4981950"/>
            <a:ext cx="451500" cy="66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9"/>
          <p:cNvSpPr/>
          <p:nvPr/>
        </p:nvSpPr>
        <p:spPr>
          <a:xfrm>
            <a:off x="2875675" y="4981950"/>
            <a:ext cx="451500" cy="66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9"/>
          <p:cNvSpPr/>
          <p:nvPr/>
        </p:nvSpPr>
        <p:spPr>
          <a:xfrm>
            <a:off x="3372225" y="4981950"/>
            <a:ext cx="451500" cy="66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5" name="Google Shape;465;p29"/>
          <p:cNvCxnSpPr>
            <a:stCxn id="462" idx="0"/>
            <a:endCxn id="454" idx="2"/>
          </p:cNvCxnSpPr>
          <p:nvPr/>
        </p:nvCxnSpPr>
        <p:spPr>
          <a:xfrm rot="10800000">
            <a:off x="2349875" y="4566150"/>
            <a:ext cx="255000" cy="41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6" name="Google Shape;466;p29"/>
          <p:cNvCxnSpPr>
            <a:stCxn id="463" idx="0"/>
            <a:endCxn id="457" idx="2"/>
          </p:cNvCxnSpPr>
          <p:nvPr/>
        </p:nvCxnSpPr>
        <p:spPr>
          <a:xfrm flipH="1" rot="10800000">
            <a:off x="3101425" y="4566150"/>
            <a:ext cx="11100" cy="41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7" name="Google Shape;467;p29"/>
          <p:cNvCxnSpPr>
            <a:stCxn id="464" idx="0"/>
            <a:endCxn id="455" idx="2"/>
          </p:cNvCxnSpPr>
          <p:nvPr/>
        </p:nvCxnSpPr>
        <p:spPr>
          <a:xfrm flipH="1" rot="10800000">
            <a:off x="3597975" y="4567350"/>
            <a:ext cx="277200" cy="41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8" name="Google Shape;468;p29"/>
          <p:cNvSpPr/>
          <p:nvPr/>
        </p:nvSpPr>
        <p:spPr>
          <a:xfrm>
            <a:off x="2821400" y="3670438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e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69" name="Google Shape;469;p29"/>
          <p:cNvSpPr/>
          <p:nvPr/>
        </p:nvSpPr>
        <p:spPr>
          <a:xfrm>
            <a:off x="3584150" y="3672050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e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i,3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70" name="Google Shape;470;p29"/>
          <p:cNvSpPr txBox="1"/>
          <p:nvPr>
            <p:ph idx="1" type="body"/>
          </p:nvPr>
        </p:nvSpPr>
        <p:spPr>
          <a:xfrm>
            <a:off x="6025500" y="2261825"/>
            <a:ext cx="5785500" cy="2964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把 score 變成機率分布 (加起來為 1)</a:t>
            </a:r>
            <a:endParaRPr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◆"/>
            </a:pPr>
            <a:r>
              <a:rPr lang="en-US" sz="2000"/>
              <a:t>最常用的方式是經過 softmax</a:t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pic>
        <p:nvPicPr>
          <p:cNvPr descr="\alpha_{i,t} = \frac{\exp(e_{i,t})}{\sum_{t'=1}^T \exp(e_{i,t'})}" id="471" name="Google Shape;471;p29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93700" y="3831175"/>
            <a:ext cx="4576576" cy="127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2" name="Google Shape;472;p29"/>
          <p:cNvCxnSpPr>
            <a:stCxn id="454" idx="0"/>
            <a:endCxn id="458" idx="2"/>
          </p:cNvCxnSpPr>
          <p:nvPr/>
        </p:nvCxnSpPr>
        <p:spPr>
          <a:xfrm rot="10800000">
            <a:off x="2349800" y="4037563"/>
            <a:ext cx="0" cy="16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3" name="Google Shape;473;p29"/>
          <p:cNvCxnSpPr>
            <a:stCxn id="457" idx="0"/>
            <a:endCxn id="468" idx="2"/>
          </p:cNvCxnSpPr>
          <p:nvPr/>
        </p:nvCxnSpPr>
        <p:spPr>
          <a:xfrm rot="10800000">
            <a:off x="3112550" y="4036063"/>
            <a:ext cx="0" cy="16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4" name="Google Shape;474;p29"/>
          <p:cNvCxnSpPr>
            <a:stCxn id="455" idx="0"/>
            <a:endCxn id="469" idx="2"/>
          </p:cNvCxnSpPr>
          <p:nvPr/>
        </p:nvCxnSpPr>
        <p:spPr>
          <a:xfrm rot="10800000">
            <a:off x="3875300" y="4037688"/>
            <a:ext cx="0" cy="16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5" name="Google Shape;475;p29"/>
          <p:cNvCxnSpPr>
            <a:stCxn id="468" idx="0"/>
            <a:endCxn id="476" idx="2"/>
          </p:cNvCxnSpPr>
          <p:nvPr/>
        </p:nvCxnSpPr>
        <p:spPr>
          <a:xfrm rot="10800000">
            <a:off x="3112550" y="3426538"/>
            <a:ext cx="0" cy="24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76" name="Google Shape;476;p29"/>
          <p:cNvSpPr/>
          <p:nvPr/>
        </p:nvSpPr>
        <p:spPr>
          <a:xfrm>
            <a:off x="2090601" y="3019188"/>
            <a:ext cx="2043900" cy="407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softmax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77" name="Google Shape;477;p29"/>
          <p:cNvSpPr/>
          <p:nvPr/>
        </p:nvSpPr>
        <p:spPr>
          <a:xfrm>
            <a:off x="2091350" y="2417425"/>
            <a:ext cx="5169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α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78" name="Google Shape;478;p29"/>
          <p:cNvSpPr/>
          <p:nvPr/>
        </p:nvSpPr>
        <p:spPr>
          <a:xfrm>
            <a:off x="2821400" y="2417425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α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79" name="Google Shape;479;p29"/>
          <p:cNvSpPr/>
          <p:nvPr/>
        </p:nvSpPr>
        <p:spPr>
          <a:xfrm>
            <a:off x="3584150" y="2420075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α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i,3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480" name="Google Shape;480;p29"/>
          <p:cNvCxnSpPr>
            <a:stCxn id="476" idx="0"/>
            <a:endCxn id="478" idx="2"/>
          </p:cNvCxnSpPr>
          <p:nvPr/>
        </p:nvCxnSpPr>
        <p:spPr>
          <a:xfrm rot="10800000">
            <a:off x="3112551" y="2783088"/>
            <a:ext cx="0" cy="23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1" name="Google Shape;481;p29"/>
          <p:cNvSpPr txBox="1"/>
          <p:nvPr/>
        </p:nvSpPr>
        <p:spPr>
          <a:xfrm>
            <a:off x="2091350" y="2005588"/>
            <a:ext cx="516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0.5</a:t>
            </a:r>
            <a:endParaRPr sz="180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82" name="Google Shape;482;p29"/>
          <p:cNvSpPr txBox="1"/>
          <p:nvPr/>
        </p:nvSpPr>
        <p:spPr>
          <a:xfrm>
            <a:off x="2854100" y="2005588"/>
            <a:ext cx="516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0.5</a:t>
            </a:r>
            <a:endParaRPr sz="180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83" name="Google Shape;483;p29"/>
          <p:cNvSpPr txBox="1"/>
          <p:nvPr/>
        </p:nvSpPr>
        <p:spPr>
          <a:xfrm>
            <a:off x="3616850" y="2002763"/>
            <a:ext cx="516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0.0</a:t>
            </a:r>
            <a:endParaRPr sz="180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484" name="Google Shape;484;p29"/>
          <p:cNvCxnSpPr/>
          <p:nvPr/>
        </p:nvCxnSpPr>
        <p:spPr>
          <a:xfrm rot="10800000">
            <a:off x="2333450" y="3415525"/>
            <a:ext cx="0" cy="24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5" name="Google Shape;485;p29"/>
          <p:cNvCxnSpPr/>
          <p:nvPr/>
        </p:nvCxnSpPr>
        <p:spPr>
          <a:xfrm rot="10800000">
            <a:off x="3875300" y="3415525"/>
            <a:ext cx="0" cy="24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6" name="Google Shape;486;p29"/>
          <p:cNvCxnSpPr/>
          <p:nvPr/>
        </p:nvCxnSpPr>
        <p:spPr>
          <a:xfrm rot="10800000">
            <a:off x="2333451" y="2783088"/>
            <a:ext cx="0" cy="23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7" name="Google Shape;487;p29"/>
          <p:cNvCxnSpPr/>
          <p:nvPr/>
        </p:nvCxnSpPr>
        <p:spPr>
          <a:xfrm rot="10800000">
            <a:off x="3875301" y="2787263"/>
            <a:ext cx="0" cy="23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88" name="Google Shape;488;p29"/>
          <p:cNvCxnSpPr/>
          <p:nvPr/>
        </p:nvCxnSpPr>
        <p:spPr>
          <a:xfrm rot="10800000">
            <a:off x="3569751" y="3240288"/>
            <a:ext cx="0" cy="23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30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</a:t>
            </a:r>
            <a:endParaRPr/>
          </a:p>
        </p:txBody>
      </p:sp>
      <p:sp>
        <p:nvSpPr>
          <p:cNvPr id="495" name="Google Shape;495;p30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96" name="Google Shape;496;p30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497" name="Google Shape;497;p3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8" name="Google Shape;498;p30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99" name="Google Shape;499;p30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00" name="Google Shape;500;p30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01" name="Google Shape;501;p30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02" name="Google Shape;502;p30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503" name="Google Shape;503;p30"/>
            <p:cNvCxnSpPr>
              <a:stCxn id="498" idx="2"/>
              <a:endCxn id="499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504" name="Google Shape;504;p30"/>
            <p:cNvCxnSpPr>
              <a:stCxn id="499" idx="0"/>
              <a:endCxn id="500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505" name="Google Shape;505;p30"/>
            <p:cNvCxnSpPr>
              <a:stCxn id="499" idx="3"/>
              <a:endCxn id="500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506" name="Google Shape;506;p30"/>
            <p:cNvCxnSpPr>
              <a:stCxn id="497" idx="3"/>
              <a:endCxn id="498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07" name="Google Shape;507;p30"/>
            <p:cNvCxnSpPr>
              <a:stCxn id="500" idx="3"/>
              <a:endCxn id="502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508" name="Google Shape;508;p30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9" name="Google Shape;509;p30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0" name="Google Shape;510;p30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1" name="Google Shape;511;p30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2" name="Google Shape;512;p30"/>
          <p:cNvSpPr txBox="1"/>
          <p:nvPr>
            <p:ph idx="1" type="body"/>
          </p:nvPr>
        </p:nvSpPr>
        <p:spPr>
          <a:xfrm>
            <a:off x="5841975" y="2299475"/>
            <a:ext cx="7141500" cy="60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算出</a:t>
            </a:r>
            <a:r>
              <a:rPr lang="en-US" sz="2000"/>
              <a:t>一個對 h 加權後的向量 c</a:t>
            </a:r>
            <a:r>
              <a:rPr baseline="-25000" lang="en-US" sz="2000"/>
              <a:t>i</a:t>
            </a:r>
            <a:endParaRPr sz="2000"/>
          </a:p>
        </p:txBody>
      </p:sp>
      <p:pic>
        <p:nvPicPr>
          <p:cNvPr descr="c_i = \displaystyle\sum_{t=1}^T \alpha_{i,t} h_t" id="513" name="Google Shape;513;p30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32238" y="3032288"/>
            <a:ext cx="3130550" cy="1596575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30"/>
          <p:cNvSpPr/>
          <p:nvPr/>
        </p:nvSpPr>
        <p:spPr>
          <a:xfrm>
            <a:off x="2124050" y="42004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15" name="Google Shape;515;p30"/>
          <p:cNvSpPr/>
          <p:nvPr/>
        </p:nvSpPr>
        <p:spPr>
          <a:xfrm>
            <a:off x="3649550" y="420178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3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16" name="Google Shape;516;p30"/>
          <p:cNvSpPr txBox="1"/>
          <p:nvPr/>
        </p:nvSpPr>
        <p:spPr>
          <a:xfrm>
            <a:off x="322550" y="4079875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17" name="Google Shape;517;p30"/>
          <p:cNvSpPr/>
          <p:nvPr/>
        </p:nvSpPr>
        <p:spPr>
          <a:xfrm>
            <a:off x="2886800" y="42004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18" name="Google Shape;518;p30"/>
          <p:cNvSpPr/>
          <p:nvPr/>
        </p:nvSpPr>
        <p:spPr>
          <a:xfrm>
            <a:off x="2091350" y="3671763"/>
            <a:ext cx="5169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e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19" name="Google Shape;519;p30"/>
          <p:cNvSpPr/>
          <p:nvPr/>
        </p:nvSpPr>
        <p:spPr>
          <a:xfrm>
            <a:off x="4929550" y="3989463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520" name="Google Shape;52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4736" y="4894826"/>
            <a:ext cx="1655635" cy="755518"/>
          </a:xfrm>
          <a:prstGeom prst="rect">
            <a:avLst/>
          </a:prstGeom>
          <a:noFill/>
          <a:ln>
            <a:noFill/>
          </a:ln>
        </p:spPr>
      </p:pic>
      <p:sp>
        <p:nvSpPr>
          <p:cNvPr id="521" name="Google Shape;521;p30"/>
          <p:cNvSpPr txBox="1"/>
          <p:nvPr/>
        </p:nvSpPr>
        <p:spPr>
          <a:xfrm>
            <a:off x="2080988" y="5610425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你    好    呀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22" name="Google Shape;522;p30"/>
          <p:cNvSpPr/>
          <p:nvPr/>
        </p:nvSpPr>
        <p:spPr>
          <a:xfrm>
            <a:off x="2379125" y="4981950"/>
            <a:ext cx="451500" cy="66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30"/>
          <p:cNvSpPr/>
          <p:nvPr/>
        </p:nvSpPr>
        <p:spPr>
          <a:xfrm>
            <a:off x="2875675" y="4981950"/>
            <a:ext cx="451500" cy="66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30"/>
          <p:cNvSpPr/>
          <p:nvPr/>
        </p:nvSpPr>
        <p:spPr>
          <a:xfrm>
            <a:off x="3372225" y="4981950"/>
            <a:ext cx="451500" cy="668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25" name="Google Shape;525;p30"/>
          <p:cNvCxnSpPr>
            <a:stCxn id="522" idx="0"/>
            <a:endCxn id="514" idx="2"/>
          </p:cNvCxnSpPr>
          <p:nvPr/>
        </p:nvCxnSpPr>
        <p:spPr>
          <a:xfrm rot="10800000">
            <a:off x="2349875" y="4566150"/>
            <a:ext cx="255000" cy="41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6" name="Google Shape;526;p30"/>
          <p:cNvCxnSpPr>
            <a:stCxn id="523" idx="0"/>
            <a:endCxn id="517" idx="2"/>
          </p:cNvCxnSpPr>
          <p:nvPr/>
        </p:nvCxnSpPr>
        <p:spPr>
          <a:xfrm flipH="1" rot="10800000">
            <a:off x="3101425" y="4566150"/>
            <a:ext cx="11100" cy="41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7" name="Google Shape;527;p30"/>
          <p:cNvCxnSpPr>
            <a:stCxn id="524" idx="0"/>
            <a:endCxn id="515" idx="2"/>
          </p:cNvCxnSpPr>
          <p:nvPr/>
        </p:nvCxnSpPr>
        <p:spPr>
          <a:xfrm flipH="1" rot="10800000">
            <a:off x="3597975" y="4567350"/>
            <a:ext cx="277200" cy="41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28" name="Google Shape;528;p30"/>
          <p:cNvSpPr/>
          <p:nvPr/>
        </p:nvSpPr>
        <p:spPr>
          <a:xfrm>
            <a:off x="2821400" y="3670438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e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29" name="Google Shape;529;p30"/>
          <p:cNvSpPr/>
          <p:nvPr/>
        </p:nvSpPr>
        <p:spPr>
          <a:xfrm>
            <a:off x="3584150" y="3672050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e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i,3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530" name="Google Shape;530;p30"/>
          <p:cNvCxnSpPr>
            <a:stCxn id="514" idx="0"/>
            <a:endCxn id="518" idx="2"/>
          </p:cNvCxnSpPr>
          <p:nvPr/>
        </p:nvCxnSpPr>
        <p:spPr>
          <a:xfrm rot="10800000">
            <a:off x="2349800" y="4037563"/>
            <a:ext cx="0" cy="16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1" name="Google Shape;531;p30"/>
          <p:cNvCxnSpPr>
            <a:stCxn id="517" idx="0"/>
            <a:endCxn id="528" idx="2"/>
          </p:cNvCxnSpPr>
          <p:nvPr/>
        </p:nvCxnSpPr>
        <p:spPr>
          <a:xfrm rot="10800000">
            <a:off x="3112550" y="4036063"/>
            <a:ext cx="0" cy="16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2" name="Google Shape;532;p30"/>
          <p:cNvCxnSpPr>
            <a:stCxn id="515" idx="0"/>
            <a:endCxn id="529" idx="2"/>
          </p:cNvCxnSpPr>
          <p:nvPr/>
        </p:nvCxnSpPr>
        <p:spPr>
          <a:xfrm rot="10800000">
            <a:off x="3875300" y="4037688"/>
            <a:ext cx="0" cy="16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33" name="Google Shape;533;p30"/>
          <p:cNvCxnSpPr>
            <a:stCxn id="528" idx="0"/>
            <a:endCxn id="534" idx="2"/>
          </p:cNvCxnSpPr>
          <p:nvPr/>
        </p:nvCxnSpPr>
        <p:spPr>
          <a:xfrm rot="10800000">
            <a:off x="3112550" y="3426538"/>
            <a:ext cx="0" cy="24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34" name="Google Shape;534;p30"/>
          <p:cNvSpPr/>
          <p:nvPr/>
        </p:nvSpPr>
        <p:spPr>
          <a:xfrm>
            <a:off x="2090601" y="3019188"/>
            <a:ext cx="2043900" cy="407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softmax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35" name="Google Shape;535;p30"/>
          <p:cNvSpPr/>
          <p:nvPr/>
        </p:nvSpPr>
        <p:spPr>
          <a:xfrm>
            <a:off x="2091350" y="2417425"/>
            <a:ext cx="5169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α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36" name="Google Shape;536;p30"/>
          <p:cNvSpPr/>
          <p:nvPr/>
        </p:nvSpPr>
        <p:spPr>
          <a:xfrm>
            <a:off x="2821400" y="2417425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α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37" name="Google Shape;537;p30"/>
          <p:cNvSpPr/>
          <p:nvPr/>
        </p:nvSpPr>
        <p:spPr>
          <a:xfrm>
            <a:off x="3584150" y="2420075"/>
            <a:ext cx="5823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α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i,3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538" name="Google Shape;538;p30"/>
          <p:cNvCxnSpPr>
            <a:stCxn id="534" idx="0"/>
            <a:endCxn id="536" idx="2"/>
          </p:cNvCxnSpPr>
          <p:nvPr/>
        </p:nvCxnSpPr>
        <p:spPr>
          <a:xfrm rot="10800000">
            <a:off x="3112551" y="2783088"/>
            <a:ext cx="0" cy="23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39" name="Google Shape;539;p30"/>
          <p:cNvSpPr txBox="1"/>
          <p:nvPr/>
        </p:nvSpPr>
        <p:spPr>
          <a:xfrm>
            <a:off x="2091350" y="2005588"/>
            <a:ext cx="516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0.5</a:t>
            </a:r>
            <a:endParaRPr sz="180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40" name="Google Shape;540;p30"/>
          <p:cNvSpPr txBox="1"/>
          <p:nvPr/>
        </p:nvSpPr>
        <p:spPr>
          <a:xfrm>
            <a:off x="2854100" y="2005588"/>
            <a:ext cx="516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0.5</a:t>
            </a:r>
            <a:endParaRPr sz="180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41" name="Google Shape;541;p30"/>
          <p:cNvSpPr txBox="1"/>
          <p:nvPr/>
        </p:nvSpPr>
        <p:spPr>
          <a:xfrm>
            <a:off x="3616850" y="2002763"/>
            <a:ext cx="516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0.0</a:t>
            </a:r>
            <a:endParaRPr sz="180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542" name="Google Shape;542;p30"/>
          <p:cNvCxnSpPr/>
          <p:nvPr/>
        </p:nvCxnSpPr>
        <p:spPr>
          <a:xfrm rot="10800000">
            <a:off x="2333450" y="3415525"/>
            <a:ext cx="0" cy="24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3" name="Google Shape;543;p30"/>
          <p:cNvCxnSpPr/>
          <p:nvPr/>
        </p:nvCxnSpPr>
        <p:spPr>
          <a:xfrm rot="10800000">
            <a:off x="3875300" y="3415525"/>
            <a:ext cx="0" cy="24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4" name="Google Shape;544;p30"/>
          <p:cNvCxnSpPr/>
          <p:nvPr/>
        </p:nvCxnSpPr>
        <p:spPr>
          <a:xfrm rot="10800000">
            <a:off x="2333451" y="2783088"/>
            <a:ext cx="0" cy="23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5" name="Google Shape;545;p30"/>
          <p:cNvCxnSpPr/>
          <p:nvPr/>
        </p:nvCxnSpPr>
        <p:spPr>
          <a:xfrm rot="10800000">
            <a:off x="3875301" y="2787263"/>
            <a:ext cx="0" cy="23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6" name="Google Shape;546;p30"/>
          <p:cNvCxnSpPr/>
          <p:nvPr/>
        </p:nvCxnSpPr>
        <p:spPr>
          <a:xfrm rot="10800000">
            <a:off x="3569751" y="3240288"/>
            <a:ext cx="0" cy="23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47" name="Google Shape;547;p30"/>
          <p:cNvSpPr/>
          <p:nvPr/>
        </p:nvSpPr>
        <p:spPr>
          <a:xfrm>
            <a:off x="2854100" y="1552225"/>
            <a:ext cx="5169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548" name="Google Shape;548;p30"/>
          <p:cNvCxnSpPr>
            <a:stCxn id="539" idx="0"/>
            <a:endCxn id="547" idx="2"/>
          </p:cNvCxnSpPr>
          <p:nvPr/>
        </p:nvCxnSpPr>
        <p:spPr>
          <a:xfrm flipH="1" rot="10800000">
            <a:off x="2349800" y="1917988"/>
            <a:ext cx="762900" cy="8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9" name="Google Shape;549;p30"/>
          <p:cNvCxnSpPr>
            <a:stCxn id="547" idx="2"/>
            <a:endCxn id="540" idx="0"/>
          </p:cNvCxnSpPr>
          <p:nvPr/>
        </p:nvCxnSpPr>
        <p:spPr>
          <a:xfrm>
            <a:off x="3112550" y="1917925"/>
            <a:ext cx="0" cy="8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0" name="Google Shape;550;p30"/>
          <p:cNvCxnSpPr>
            <a:stCxn id="541" idx="0"/>
            <a:endCxn id="547" idx="2"/>
          </p:cNvCxnSpPr>
          <p:nvPr/>
        </p:nvCxnSpPr>
        <p:spPr>
          <a:xfrm rot="10800000">
            <a:off x="3112400" y="1917863"/>
            <a:ext cx="762900" cy="8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1" name="Google Shape;551;p30"/>
          <p:cNvSpPr txBox="1"/>
          <p:nvPr/>
        </p:nvSpPr>
        <p:spPr>
          <a:xfrm>
            <a:off x="1513375" y="1527175"/>
            <a:ext cx="15273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0.5h</a:t>
            </a:r>
            <a:r>
              <a:rPr baseline="-25000"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1</a:t>
            </a:r>
            <a:r>
              <a:rPr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+0.5h</a:t>
            </a:r>
            <a:r>
              <a:rPr baseline="-25000" lang="en-US" sz="1800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solidFill>
                <a:srgbClr val="FF000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1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</a:t>
            </a:r>
            <a:endParaRPr/>
          </a:p>
        </p:txBody>
      </p:sp>
      <p:sp>
        <p:nvSpPr>
          <p:cNvPr id="558" name="Google Shape;558;p31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59" name="Google Shape;559;p31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560" name="Google Shape;560;p3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1" name="Google Shape;561;p31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62" name="Google Shape;562;p31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63" name="Google Shape;563;p31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64" name="Google Shape;564;p31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565" name="Google Shape;565;p31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566" name="Google Shape;566;p31"/>
            <p:cNvCxnSpPr>
              <a:stCxn id="561" idx="2"/>
              <a:endCxn id="562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567" name="Google Shape;567;p31"/>
            <p:cNvCxnSpPr>
              <a:stCxn id="562" idx="0"/>
              <a:endCxn id="563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568" name="Google Shape;568;p31"/>
            <p:cNvCxnSpPr>
              <a:stCxn id="562" idx="3"/>
              <a:endCxn id="563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569" name="Google Shape;569;p31"/>
            <p:cNvCxnSpPr>
              <a:stCxn id="560" idx="3"/>
              <a:endCxn id="561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70" name="Google Shape;570;p31"/>
            <p:cNvCxnSpPr>
              <a:stCxn id="563" idx="3"/>
              <a:endCxn id="565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571" name="Google Shape;571;p31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2" name="Google Shape;572;p31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3" name="Google Shape;573;p31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4" name="Google Shape;574;p31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5" name="Google Shape;575;p31"/>
          <p:cNvSpPr/>
          <p:nvPr/>
        </p:nvSpPr>
        <p:spPr>
          <a:xfrm>
            <a:off x="2124050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3649550" y="55658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77" name="Google Shape;577;p31"/>
          <p:cNvSpPr txBox="1"/>
          <p:nvPr/>
        </p:nvSpPr>
        <p:spPr>
          <a:xfrm>
            <a:off x="3188613" y="5398050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78" name="Google Shape;578;p31"/>
          <p:cNvSpPr txBox="1"/>
          <p:nvPr/>
        </p:nvSpPr>
        <p:spPr>
          <a:xfrm>
            <a:off x="322550" y="5443950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2737125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104850" y="4373075"/>
            <a:ext cx="1996200" cy="66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581" name="Google Shape;581;p31"/>
          <p:cNvCxnSpPr>
            <a:stCxn id="575" idx="0"/>
          </p:cNvCxnSpPr>
          <p:nvPr/>
        </p:nvCxnSpPr>
        <p:spPr>
          <a:xfrm rot="10800000">
            <a:off x="23498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2" name="Google Shape;582;p31"/>
          <p:cNvCxnSpPr/>
          <p:nvPr/>
        </p:nvCxnSpPr>
        <p:spPr>
          <a:xfrm rot="10800000">
            <a:off x="2962875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3" name="Google Shape;583;p31"/>
          <p:cNvCxnSpPr/>
          <p:nvPr/>
        </p:nvCxnSpPr>
        <p:spPr>
          <a:xfrm rot="10800000">
            <a:off x="38753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84" name="Google Shape;584;p31"/>
          <p:cNvCxnSpPr/>
          <p:nvPr/>
        </p:nvCxnSpPr>
        <p:spPr>
          <a:xfrm rot="10800000">
            <a:off x="3102950" y="39062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85" name="Google Shape;585;p31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descr="e_{i,t} = \text{score}(s_i, h_t)" id="586" name="Google Shape;586;p31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04312" y="2513750"/>
            <a:ext cx="4561398" cy="735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alpha_{i,t} = \frac{\exp(e_{i,t})}{\sum_{t'=1}^T \exp(e_{i,t'})}" id="587" name="Google Shape;587;p31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42050" y="3504675"/>
            <a:ext cx="4576576" cy="127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8" name="Google Shape;588;p31"/>
          <p:cNvCxnSpPr/>
          <p:nvPr/>
        </p:nvCxnSpPr>
        <p:spPr>
          <a:xfrm rot="10800000">
            <a:off x="4101050" y="470727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89" name="Google Shape;589;p31"/>
          <p:cNvSpPr/>
          <p:nvPr/>
        </p:nvSpPr>
        <p:spPr>
          <a:xfrm>
            <a:off x="4581450" y="452442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descr="c_i = \displaystyle\sum_{t=1}^T \alpha_{i,t} h_t" id="590" name="Google Shape;590;p31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19738" y="4903213"/>
            <a:ext cx="3130550" cy="159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32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</a:t>
            </a:r>
            <a:endParaRPr/>
          </a:p>
        </p:txBody>
      </p:sp>
      <p:sp>
        <p:nvSpPr>
          <p:cNvPr id="597" name="Google Shape;597;p32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98" name="Google Shape;598;p32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599" name="Google Shape;599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0" name="Google Shape;600;p32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01" name="Google Shape;601;p32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02" name="Google Shape;602;p32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03" name="Google Shape;603;p32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04" name="Google Shape;604;p32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605" name="Google Shape;605;p32"/>
            <p:cNvCxnSpPr>
              <a:stCxn id="600" idx="2"/>
              <a:endCxn id="601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606" name="Google Shape;606;p32"/>
            <p:cNvCxnSpPr>
              <a:stCxn id="601" idx="0"/>
              <a:endCxn id="602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607" name="Google Shape;607;p32"/>
            <p:cNvCxnSpPr>
              <a:stCxn id="601" idx="3"/>
              <a:endCxn id="602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608" name="Google Shape;608;p32"/>
            <p:cNvCxnSpPr>
              <a:stCxn id="599" idx="3"/>
              <a:endCxn id="600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09" name="Google Shape;609;p32"/>
            <p:cNvCxnSpPr>
              <a:stCxn id="602" idx="3"/>
              <a:endCxn id="604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610" name="Google Shape;610;p32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1" name="Google Shape;611;p32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2" name="Google Shape;612;p32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3" name="Google Shape;613;p32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4" name="Google Shape;614;p32"/>
          <p:cNvSpPr/>
          <p:nvPr/>
        </p:nvSpPr>
        <p:spPr>
          <a:xfrm>
            <a:off x="2124050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15" name="Google Shape;615;p32"/>
          <p:cNvSpPr/>
          <p:nvPr/>
        </p:nvSpPr>
        <p:spPr>
          <a:xfrm>
            <a:off x="3649550" y="55658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16" name="Google Shape;616;p32"/>
          <p:cNvSpPr txBox="1"/>
          <p:nvPr/>
        </p:nvSpPr>
        <p:spPr>
          <a:xfrm>
            <a:off x="3188613" y="5398050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17" name="Google Shape;617;p32"/>
          <p:cNvSpPr txBox="1"/>
          <p:nvPr/>
        </p:nvSpPr>
        <p:spPr>
          <a:xfrm>
            <a:off x="322550" y="5443950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18" name="Google Shape;618;p32"/>
          <p:cNvSpPr/>
          <p:nvPr/>
        </p:nvSpPr>
        <p:spPr>
          <a:xfrm>
            <a:off x="2737125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19" name="Google Shape;619;p32"/>
          <p:cNvSpPr/>
          <p:nvPr/>
        </p:nvSpPr>
        <p:spPr>
          <a:xfrm>
            <a:off x="2104850" y="4373075"/>
            <a:ext cx="1996200" cy="66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620" name="Google Shape;620;p32"/>
          <p:cNvCxnSpPr>
            <a:stCxn id="614" idx="0"/>
          </p:cNvCxnSpPr>
          <p:nvPr/>
        </p:nvCxnSpPr>
        <p:spPr>
          <a:xfrm rot="10800000">
            <a:off x="23498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1" name="Google Shape;621;p32"/>
          <p:cNvCxnSpPr/>
          <p:nvPr/>
        </p:nvCxnSpPr>
        <p:spPr>
          <a:xfrm rot="10800000">
            <a:off x="2962875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2" name="Google Shape;622;p32"/>
          <p:cNvCxnSpPr/>
          <p:nvPr/>
        </p:nvCxnSpPr>
        <p:spPr>
          <a:xfrm rot="10800000">
            <a:off x="38753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3" name="Google Shape;623;p32"/>
          <p:cNvCxnSpPr/>
          <p:nvPr/>
        </p:nvCxnSpPr>
        <p:spPr>
          <a:xfrm rot="10800000">
            <a:off x="3102950" y="39062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4" name="Google Shape;624;p32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625" name="Google Shape;625;p32"/>
          <p:cNvCxnSpPr/>
          <p:nvPr/>
        </p:nvCxnSpPr>
        <p:spPr>
          <a:xfrm rot="10800000">
            <a:off x="4101050" y="470727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6" name="Google Shape;626;p32"/>
          <p:cNvSpPr/>
          <p:nvPr/>
        </p:nvSpPr>
        <p:spPr>
          <a:xfrm>
            <a:off x="4581450" y="452442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627" name="Google Shape;627;p32"/>
          <p:cNvCxnSpPr/>
          <p:nvPr/>
        </p:nvCxnSpPr>
        <p:spPr>
          <a:xfrm flipH="1" rot="10800000">
            <a:off x="4111100" y="2069625"/>
            <a:ext cx="1420500" cy="2301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28" name="Google Shape;628;p32"/>
          <p:cNvCxnSpPr/>
          <p:nvPr/>
        </p:nvCxnSpPr>
        <p:spPr>
          <a:xfrm>
            <a:off x="4111100" y="5048375"/>
            <a:ext cx="1411200" cy="1565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pic>
        <p:nvPicPr>
          <p:cNvPr id="629" name="Google Shape;62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2350" y="2050725"/>
            <a:ext cx="6457280" cy="456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33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</a:t>
            </a:r>
            <a:endParaRPr/>
          </a:p>
        </p:txBody>
      </p:sp>
      <p:sp>
        <p:nvSpPr>
          <p:cNvPr id="636" name="Google Shape;636;p33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37" name="Google Shape;637;p33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638" name="Google Shape;638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9" name="Google Shape;639;p33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0" name="Google Shape;640;p33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1" name="Google Shape;641;p33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2" name="Google Shape;642;p33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43" name="Google Shape;643;p33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644" name="Google Shape;644;p33"/>
            <p:cNvCxnSpPr>
              <a:stCxn id="639" idx="2"/>
              <a:endCxn id="640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645" name="Google Shape;645;p33"/>
            <p:cNvCxnSpPr>
              <a:stCxn id="640" idx="0"/>
              <a:endCxn id="641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646" name="Google Shape;646;p33"/>
            <p:cNvCxnSpPr>
              <a:stCxn id="640" idx="3"/>
              <a:endCxn id="641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647" name="Google Shape;647;p33"/>
            <p:cNvCxnSpPr>
              <a:stCxn id="638" idx="3"/>
              <a:endCxn id="639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48" name="Google Shape;648;p33"/>
            <p:cNvCxnSpPr>
              <a:stCxn id="641" idx="3"/>
              <a:endCxn id="643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649" name="Google Shape;649;p33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0" name="Google Shape;650;p33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1" name="Google Shape;651;p33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2" name="Google Shape;652;p33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e_{i,t} = \text{score}(s_i, h_t)" id="653" name="Google Shape;653;p33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438" y="2230900"/>
            <a:ext cx="4561398" cy="735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alpha_{i,t} = \frac{\exp(e_{i,t})}{\sum_{t'=1}^T \exp(e_{i,t'})}" id="654" name="Google Shape;654;p33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175" y="3221825"/>
            <a:ext cx="4576576" cy="127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_i = \displaystyle\sum_{t=1}^T \alpha_{i,t} h_t" id="655" name="Google Shape;655;p33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86863" y="4620363"/>
            <a:ext cx="3130550" cy="1596575"/>
          </a:xfrm>
          <a:prstGeom prst="rect">
            <a:avLst/>
          </a:prstGeom>
          <a:noFill/>
          <a:ln>
            <a:noFill/>
          </a:ln>
        </p:spPr>
      </p:pic>
      <p:sp>
        <p:nvSpPr>
          <p:cNvPr id="656" name="Google Shape;656;p33"/>
          <p:cNvSpPr/>
          <p:nvPr/>
        </p:nvSpPr>
        <p:spPr>
          <a:xfrm>
            <a:off x="343375" y="2097300"/>
            <a:ext cx="4689600" cy="9912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33"/>
          <p:cNvSpPr/>
          <p:nvPr/>
        </p:nvSpPr>
        <p:spPr>
          <a:xfrm>
            <a:off x="343375" y="3221825"/>
            <a:ext cx="4689600" cy="12954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33"/>
          <p:cNvSpPr/>
          <p:nvPr/>
        </p:nvSpPr>
        <p:spPr>
          <a:xfrm>
            <a:off x="352663" y="4650550"/>
            <a:ext cx="4689600" cy="16998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9" name="Google Shape;659;p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2350" y="2050725"/>
            <a:ext cx="6457280" cy="4566975"/>
          </a:xfrm>
          <a:prstGeom prst="rect">
            <a:avLst/>
          </a:prstGeom>
          <a:noFill/>
          <a:ln>
            <a:noFill/>
          </a:ln>
        </p:spPr>
      </p:pic>
      <p:sp>
        <p:nvSpPr>
          <p:cNvPr id="660" name="Google Shape;660;p33"/>
          <p:cNvSpPr/>
          <p:nvPr/>
        </p:nvSpPr>
        <p:spPr>
          <a:xfrm>
            <a:off x="5971650" y="3182125"/>
            <a:ext cx="5712300" cy="14382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33"/>
          <p:cNvSpPr/>
          <p:nvPr/>
        </p:nvSpPr>
        <p:spPr>
          <a:xfrm>
            <a:off x="5971650" y="4754375"/>
            <a:ext cx="5712300" cy="6684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33"/>
          <p:cNvSpPr/>
          <p:nvPr/>
        </p:nvSpPr>
        <p:spPr>
          <a:xfrm>
            <a:off x="5971650" y="5530275"/>
            <a:ext cx="5712300" cy="735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ctrTitle"/>
          </p:nvPr>
        </p:nvSpPr>
        <p:spPr>
          <a:xfrm>
            <a:off x="1600200" y="2386744"/>
            <a:ext cx="8991600" cy="164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wentieth Century"/>
              <a:buNone/>
            </a:pPr>
            <a:r>
              <a:rPr lang="en-US"/>
              <a:t>簡介</a:t>
            </a:r>
            <a:endParaRPr/>
          </a:p>
        </p:txBody>
      </p:sp>
      <p:sp>
        <p:nvSpPr>
          <p:cNvPr id="113" name="Google Shape;113;p16"/>
          <p:cNvSpPr txBox="1"/>
          <p:nvPr>
            <p:ph idx="1" type="subTitle"/>
          </p:nvPr>
        </p:nvSpPr>
        <p:spPr>
          <a:xfrm>
            <a:off x="2695194" y="4352544"/>
            <a:ext cx="68016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6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34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9" name="Google Shape;669;p34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 + Decoder</a:t>
            </a:r>
            <a:endParaRPr/>
          </a:p>
        </p:txBody>
      </p:sp>
      <p:grpSp>
        <p:nvGrpSpPr>
          <p:cNvPr id="670" name="Google Shape;670;p34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671" name="Google Shape;671;p3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2" name="Google Shape;672;p34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73" name="Google Shape;673;p34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74" name="Google Shape;674;p34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75" name="Google Shape;675;p34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676" name="Google Shape;676;p34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677" name="Google Shape;677;p34"/>
            <p:cNvCxnSpPr>
              <a:stCxn id="672" idx="2"/>
              <a:endCxn id="673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678" name="Google Shape;678;p34"/>
            <p:cNvCxnSpPr>
              <a:stCxn id="673" idx="0"/>
              <a:endCxn id="674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679" name="Google Shape;679;p34"/>
            <p:cNvCxnSpPr>
              <a:stCxn id="673" idx="3"/>
              <a:endCxn id="674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680" name="Google Shape;680;p34"/>
            <p:cNvCxnSpPr>
              <a:stCxn id="671" idx="3"/>
              <a:endCxn id="672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81" name="Google Shape;681;p34"/>
            <p:cNvCxnSpPr>
              <a:stCxn id="674" idx="3"/>
              <a:endCxn id="676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682" name="Google Shape;682;p34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3" name="Google Shape;683;p34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4" name="Google Shape;684;p34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5" name="Google Shape;685;p34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6" name="Google Shape;686;p34"/>
          <p:cNvSpPr/>
          <p:nvPr/>
        </p:nvSpPr>
        <p:spPr>
          <a:xfrm>
            <a:off x="2124050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87" name="Google Shape;687;p34"/>
          <p:cNvSpPr/>
          <p:nvPr/>
        </p:nvSpPr>
        <p:spPr>
          <a:xfrm>
            <a:off x="3649550" y="55658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88" name="Google Shape;688;p34"/>
          <p:cNvSpPr txBox="1"/>
          <p:nvPr/>
        </p:nvSpPr>
        <p:spPr>
          <a:xfrm>
            <a:off x="3188613" y="5398050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89" name="Google Shape;689;p34"/>
          <p:cNvSpPr txBox="1"/>
          <p:nvPr/>
        </p:nvSpPr>
        <p:spPr>
          <a:xfrm>
            <a:off x="322550" y="5443950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90" name="Google Shape;690;p34"/>
          <p:cNvSpPr/>
          <p:nvPr/>
        </p:nvSpPr>
        <p:spPr>
          <a:xfrm>
            <a:off x="2737125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91" name="Google Shape;691;p34"/>
          <p:cNvSpPr/>
          <p:nvPr/>
        </p:nvSpPr>
        <p:spPr>
          <a:xfrm>
            <a:off x="2104850" y="4373075"/>
            <a:ext cx="1996200" cy="66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692" name="Google Shape;692;p34"/>
          <p:cNvCxnSpPr>
            <a:stCxn id="686" idx="0"/>
          </p:cNvCxnSpPr>
          <p:nvPr/>
        </p:nvCxnSpPr>
        <p:spPr>
          <a:xfrm rot="10800000">
            <a:off x="23498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3" name="Google Shape;693;p34"/>
          <p:cNvCxnSpPr/>
          <p:nvPr/>
        </p:nvCxnSpPr>
        <p:spPr>
          <a:xfrm rot="10800000">
            <a:off x="2962875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4" name="Google Shape;694;p34"/>
          <p:cNvCxnSpPr/>
          <p:nvPr/>
        </p:nvCxnSpPr>
        <p:spPr>
          <a:xfrm rot="10800000">
            <a:off x="38753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5" name="Google Shape;695;p34"/>
          <p:cNvCxnSpPr>
            <a:endCxn id="691" idx="3"/>
          </p:cNvCxnSpPr>
          <p:nvPr/>
        </p:nvCxnSpPr>
        <p:spPr>
          <a:xfrm rot="10800000">
            <a:off x="4101050" y="470727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6" name="Google Shape;696;p34"/>
          <p:cNvSpPr/>
          <p:nvPr/>
        </p:nvSpPr>
        <p:spPr>
          <a:xfrm>
            <a:off x="4581450" y="452442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697" name="Google Shape;697;p34"/>
          <p:cNvCxnSpPr/>
          <p:nvPr/>
        </p:nvCxnSpPr>
        <p:spPr>
          <a:xfrm rot="10800000">
            <a:off x="3102950" y="39062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8" name="Google Shape;698;p34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99" name="Google Shape;699;p34"/>
          <p:cNvSpPr/>
          <p:nvPr/>
        </p:nvSpPr>
        <p:spPr>
          <a:xfrm>
            <a:off x="2877200" y="2708063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00" name="Google Shape;700;p34"/>
          <p:cNvSpPr/>
          <p:nvPr/>
        </p:nvSpPr>
        <p:spPr>
          <a:xfrm>
            <a:off x="3875302" y="2995890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01" name="Google Shape;701;p34"/>
          <p:cNvCxnSpPr>
            <a:stCxn id="699" idx="3"/>
            <a:endCxn id="700" idx="1"/>
          </p:cNvCxnSpPr>
          <p:nvPr/>
        </p:nvCxnSpPr>
        <p:spPr>
          <a:xfrm>
            <a:off x="3328700" y="2890913"/>
            <a:ext cx="546600" cy="4083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702" name="Google Shape;702;p34"/>
          <p:cNvCxnSpPr>
            <a:stCxn id="698" idx="3"/>
            <a:endCxn id="700" idx="1"/>
          </p:cNvCxnSpPr>
          <p:nvPr/>
        </p:nvCxnSpPr>
        <p:spPr>
          <a:xfrm flipH="1" rot="10800000">
            <a:off x="3328700" y="3299225"/>
            <a:ext cx="546600" cy="4242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703" name="Google Shape;703;p34"/>
          <p:cNvSpPr/>
          <p:nvPr/>
        </p:nvSpPr>
        <p:spPr>
          <a:xfrm>
            <a:off x="5917250" y="3116500"/>
            <a:ext cx="5466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i+1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04" name="Google Shape;704;p34"/>
          <p:cNvCxnSpPr>
            <a:stCxn id="700" idx="3"/>
            <a:endCxn id="703" idx="1"/>
          </p:cNvCxnSpPr>
          <p:nvPr/>
        </p:nvCxnSpPr>
        <p:spPr>
          <a:xfrm>
            <a:off x="5544202" y="3299340"/>
            <a:ext cx="372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5" name="Google Shape;705;p34"/>
          <p:cNvCxnSpPr>
            <a:stCxn id="700" idx="0"/>
          </p:cNvCxnSpPr>
          <p:nvPr/>
        </p:nvCxnSpPr>
        <p:spPr>
          <a:xfrm rot="10800000">
            <a:off x="4709752" y="2604990"/>
            <a:ext cx="0" cy="39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6" name="Google Shape;706;p34"/>
          <p:cNvSpPr/>
          <p:nvPr/>
        </p:nvSpPr>
        <p:spPr>
          <a:xfrm>
            <a:off x="4397600" y="2239300"/>
            <a:ext cx="6243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i+1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07" name="Google Shape;707;p34"/>
          <p:cNvCxnSpPr>
            <a:stCxn id="706" idx="1"/>
            <a:endCxn id="699" idx="0"/>
          </p:cNvCxnSpPr>
          <p:nvPr/>
        </p:nvCxnSpPr>
        <p:spPr>
          <a:xfrm flipH="1">
            <a:off x="3103100" y="2422150"/>
            <a:ext cx="1294500" cy="2859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stealth"/>
          </a:ln>
        </p:spPr>
      </p:cxnSp>
      <p:cxnSp>
        <p:nvCxnSpPr>
          <p:cNvPr id="708" name="Google Shape;708;p34"/>
          <p:cNvCxnSpPr>
            <a:stCxn id="703" idx="2"/>
            <a:endCxn id="696" idx="3"/>
          </p:cNvCxnSpPr>
          <p:nvPr/>
        </p:nvCxnSpPr>
        <p:spPr>
          <a:xfrm rot="5400000">
            <a:off x="4999100" y="3515950"/>
            <a:ext cx="1225200" cy="11577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stealth"/>
          </a:ln>
        </p:spPr>
      </p:cxnSp>
      <p:sp>
        <p:nvSpPr>
          <p:cNvPr id="709" name="Google Shape;709;p34"/>
          <p:cNvSpPr txBox="1"/>
          <p:nvPr>
            <p:ph idx="1" type="body"/>
          </p:nvPr>
        </p:nvSpPr>
        <p:spPr>
          <a:xfrm>
            <a:off x="6463850" y="2286550"/>
            <a:ext cx="5433300" cy="266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Attention 跟 decoder 是會</a:t>
            </a:r>
            <a:r>
              <a:rPr lang="en-US" sz="2000"/>
              <a:t>互動的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Attention 吃 s</a:t>
            </a:r>
            <a:r>
              <a:rPr baseline="-25000" lang="en-US" sz="2000"/>
              <a:t>i</a:t>
            </a:r>
            <a:r>
              <a:rPr lang="en-US" sz="2000"/>
              <a:t> 吐 c</a:t>
            </a:r>
            <a:r>
              <a:rPr baseline="-25000" lang="en-US" sz="2000"/>
              <a:t>i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Decoder 吃 c</a:t>
            </a:r>
            <a:r>
              <a:rPr baseline="-25000" lang="en-US" sz="2000"/>
              <a:t>i</a:t>
            </a:r>
            <a:r>
              <a:rPr lang="en-US" sz="2000"/>
              <a:t> 吐 s</a:t>
            </a:r>
            <a:r>
              <a:rPr baseline="-25000" lang="en-US" sz="2000"/>
              <a:t>i+1</a:t>
            </a:r>
            <a:r>
              <a:rPr lang="en-US" sz="2000"/>
              <a:t> 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……</a:t>
            </a:r>
            <a:endParaRPr sz="2000"/>
          </a:p>
        </p:txBody>
      </p:sp>
      <p:sp>
        <p:nvSpPr>
          <p:cNvPr id="710" name="Google Shape;710;p34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11" name="Google Shape;711;p34"/>
          <p:cNvSpPr txBox="1"/>
          <p:nvPr/>
        </p:nvSpPr>
        <p:spPr>
          <a:xfrm>
            <a:off x="6557450" y="5041475"/>
            <a:ext cx="52461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Rockwell"/>
                <a:ea typeface="Rockwell"/>
                <a:cs typeface="Rockwell"/>
                <a:sym typeface="Rockwell"/>
              </a:rPr>
              <a:t>展開幾項看看吧！！！！！</a:t>
            </a:r>
            <a:endParaRPr sz="3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35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8" name="Google Shape;718;p35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 + Decoder</a:t>
            </a:r>
            <a:endParaRPr/>
          </a:p>
        </p:txBody>
      </p:sp>
      <p:grpSp>
        <p:nvGrpSpPr>
          <p:cNvPr id="719" name="Google Shape;719;p35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720" name="Google Shape;720;p3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1" name="Google Shape;721;p35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22" name="Google Shape;722;p35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23" name="Google Shape;723;p35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24" name="Google Shape;724;p35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25" name="Google Shape;725;p35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726" name="Google Shape;726;p35"/>
            <p:cNvCxnSpPr>
              <a:stCxn id="721" idx="2"/>
              <a:endCxn id="722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727" name="Google Shape;727;p35"/>
            <p:cNvCxnSpPr>
              <a:stCxn id="722" idx="0"/>
              <a:endCxn id="723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728" name="Google Shape;728;p35"/>
            <p:cNvCxnSpPr>
              <a:stCxn id="722" idx="3"/>
              <a:endCxn id="723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729" name="Google Shape;729;p35"/>
            <p:cNvCxnSpPr>
              <a:stCxn id="720" idx="3"/>
              <a:endCxn id="721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30" name="Google Shape;730;p35"/>
            <p:cNvCxnSpPr>
              <a:stCxn id="723" idx="3"/>
              <a:endCxn id="725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731" name="Google Shape;731;p35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2" name="Google Shape;732;p35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3" name="Google Shape;733;p35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4" name="Google Shape;734;p35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5" name="Google Shape;735;p35"/>
          <p:cNvSpPr/>
          <p:nvPr/>
        </p:nvSpPr>
        <p:spPr>
          <a:xfrm>
            <a:off x="2124050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36" name="Google Shape;736;p35"/>
          <p:cNvSpPr/>
          <p:nvPr/>
        </p:nvSpPr>
        <p:spPr>
          <a:xfrm>
            <a:off x="3649550" y="55658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37" name="Google Shape;737;p35"/>
          <p:cNvSpPr txBox="1"/>
          <p:nvPr/>
        </p:nvSpPr>
        <p:spPr>
          <a:xfrm>
            <a:off x="3188613" y="5398050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38" name="Google Shape;738;p35"/>
          <p:cNvSpPr txBox="1"/>
          <p:nvPr/>
        </p:nvSpPr>
        <p:spPr>
          <a:xfrm>
            <a:off x="322550" y="5443950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39" name="Google Shape;739;p35"/>
          <p:cNvSpPr/>
          <p:nvPr/>
        </p:nvSpPr>
        <p:spPr>
          <a:xfrm>
            <a:off x="2737125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40" name="Google Shape;740;p35"/>
          <p:cNvSpPr/>
          <p:nvPr/>
        </p:nvSpPr>
        <p:spPr>
          <a:xfrm>
            <a:off x="2104850" y="4373075"/>
            <a:ext cx="1996200" cy="66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41" name="Google Shape;741;p35"/>
          <p:cNvCxnSpPr>
            <a:stCxn id="735" idx="0"/>
          </p:cNvCxnSpPr>
          <p:nvPr/>
        </p:nvCxnSpPr>
        <p:spPr>
          <a:xfrm rot="10800000">
            <a:off x="23498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2" name="Google Shape;742;p35"/>
          <p:cNvCxnSpPr/>
          <p:nvPr/>
        </p:nvCxnSpPr>
        <p:spPr>
          <a:xfrm rot="10800000">
            <a:off x="2962875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3" name="Google Shape;743;p35"/>
          <p:cNvCxnSpPr/>
          <p:nvPr/>
        </p:nvCxnSpPr>
        <p:spPr>
          <a:xfrm rot="10800000">
            <a:off x="38753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4" name="Google Shape;744;p35"/>
          <p:cNvCxnSpPr>
            <a:endCxn id="740" idx="3"/>
          </p:cNvCxnSpPr>
          <p:nvPr/>
        </p:nvCxnSpPr>
        <p:spPr>
          <a:xfrm rot="10800000">
            <a:off x="4101050" y="470727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45" name="Google Shape;745;p35"/>
          <p:cNvSpPr/>
          <p:nvPr/>
        </p:nvSpPr>
        <p:spPr>
          <a:xfrm>
            <a:off x="4581450" y="452442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46" name="Google Shape;746;p35"/>
          <p:cNvCxnSpPr/>
          <p:nvPr/>
        </p:nvCxnSpPr>
        <p:spPr>
          <a:xfrm rot="10800000">
            <a:off x="3102950" y="39062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47" name="Google Shape;747;p35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2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36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4" name="Google Shape;754;p36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 + Decoder</a:t>
            </a:r>
            <a:endParaRPr/>
          </a:p>
        </p:txBody>
      </p:sp>
      <p:grpSp>
        <p:nvGrpSpPr>
          <p:cNvPr id="755" name="Google Shape;755;p36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756" name="Google Shape;756;p3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7" name="Google Shape;757;p36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58" name="Google Shape;758;p36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59" name="Google Shape;759;p36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60" name="Google Shape;760;p36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761" name="Google Shape;761;p36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762" name="Google Shape;762;p36"/>
            <p:cNvCxnSpPr>
              <a:stCxn id="757" idx="2"/>
              <a:endCxn id="758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763" name="Google Shape;763;p36"/>
            <p:cNvCxnSpPr>
              <a:stCxn id="758" idx="0"/>
              <a:endCxn id="759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764" name="Google Shape;764;p36"/>
            <p:cNvCxnSpPr>
              <a:stCxn id="758" idx="3"/>
              <a:endCxn id="759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765" name="Google Shape;765;p36"/>
            <p:cNvCxnSpPr>
              <a:stCxn id="756" idx="3"/>
              <a:endCxn id="757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66" name="Google Shape;766;p36"/>
            <p:cNvCxnSpPr>
              <a:stCxn id="759" idx="3"/>
              <a:endCxn id="761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767" name="Google Shape;767;p36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8" name="Google Shape;768;p36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9" name="Google Shape;769;p36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0" name="Google Shape;770;p36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1" name="Google Shape;771;p36"/>
          <p:cNvSpPr/>
          <p:nvPr/>
        </p:nvSpPr>
        <p:spPr>
          <a:xfrm>
            <a:off x="2124050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72" name="Google Shape;772;p36"/>
          <p:cNvSpPr/>
          <p:nvPr/>
        </p:nvSpPr>
        <p:spPr>
          <a:xfrm>
            <a:off x="3649550" y="55658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73" name="Google Shape;773;p36"/>
          <p:cNvSpPr txBox="1"/>
          <p:nvPr/>
        </p:nvSpPr>
        <p:spPr>
          <a:xfrm>
            <a:off x="3188613" y="5398050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74" name="Google Shape;774;p36"/>
          <p:cNvSpPr txBox="1"/>
          <p:nvPr/>
        </p:nvSpPr>
        <p:spPr>
          <a:xfrm>
            <a:off x="322550" y="5443950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75" name="Google Shape;775;p36"/>
          <p:cNvSpPr/>
          <p:nvPr/>
        </p:nvSpPr>
        <p:spPr>
          <a:xfrm>
            <a:off x="2737125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76" name="Google Shape;776;p36"/>
          <p:cNvSpPr/>
          <p:nvPr/>
        </p:nvSpPr>
        <p:spPr>
          <a:xfrm>
            <a:off x="2104850" y="4373075"/>
            <a:ext cx="1996200" cy="66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77" name="Google Shape;777;p36"/>
          <p:cNvCxnSpPr>
            <a:stCxn id="771" idx="0"/>
          </p:cNvCxnSpPr>
          <p:nvPr/>
        </p:nvCxnSpPr>
        <p:spPr>
          <a:xfrm rot="10800000">
            <a:off x="23498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8" name="Google Shape;778;p36"/>
          <p:cNvCxnSpPr/>
          <p:nvPr/>
        </p:nvCxnSpPr>
        <p:spPr>
          <a:xfrm rot="10800000">
            <a:off x="2962875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9" name="Google Shape;779;p36"/>
          <p:cNvCxnSpPr/>
          <p:nvPr/>
        </p:nvCxnSpPr>
        <p:spPr>
          <a:xfrm rot="10800000">
            <a:off x="38753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80" name="Google Shape;780;p36"/>
          <p:cNvSpPr/>
          <p:nvPr/>
        </p:nvSpPr>
        <p:spPr>
          <a:xfrm>
            <a:off x="4401950" y="44936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81" name="Google Shape;781;p36"/>
          <p:cNvCxnSpPr/>
          <p:nvPr/>
        </p:nvCxnSpPr>
        <p:spPr>
          <a:xfrm rot="10800000">
            <a:off x="3102950" y="39062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82" name="Google Shape;782;p36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83" name="Google Shape;783;p36"/>
          <p:cNvSpPr/>
          <p:nvPr/>
        </p:nvSpPr>
        <p:spPr>
          <a:xfrm>
            <a:off x="5333852" y="4373065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84" name="Google Shape;784;p36"/>
          <p:cNvCxnSpPr>
            <a:stCxn id="780" idx="3"/>
            <a:endCxn id="783" idx="1"/>
          </p:cNvCxnSpPr>
          <p:nvPr/>
        </p:nvCxnSpPr>
        <p:spPr>
          <a:xfrm>
            <a:off x="4853450" y="46765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85" name="Google Shape;785;p36"/>
          <p:cNvSpPr/>
          <p:nvPr/>
        </p:nvSpPr>
        <p:spPr>
          <a:xfrm>
            <a:off x="5603900" y="5261500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86" name="Google Shape;786;p36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87" name="Google Shape;787;p36"/>
          <p:cNvSpPr/>
          <p:nvPr/>
        </p:nvSpPr>
        <p:spPr>
          <a:xfrm>
            <a:off x="6319550" y="5261488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88" name="Google Shape;788;p36"/>
          <p:cNvCxnSpPr>
            <a:stCxn id="785" idx="0"/>
            <a:endCxn id="783" idx="2"/>
          </p:cNvCxnSpPr>
          <p:nvPr/>
        </p:nvCxnSpPr>
        <p:spPr>
          <a:xfrm rot="-5400000">
            <a:off x="5858300" y="4951450"/>
            <a:ext cx="281400" cy="338700"/>
          </a:xfrm>
          <a:prstGeom prst="curvedConnector3">
            <a:avLst>
              <a:gd fmla="val 5002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9" name="Google Shape;789;p36"/>
          <p:cNvCxnSpPr>
            <a:stCxn id="787" idx="0"/>
            <a:endCxn id="783" idx="2"/>
          </p:cNvCxnSpPr>
          <p:nvPr/>
        </p:nvCxnSpPr>
        <p:spPr>
          <a:xfrm flipH="1" rot="5400000">
            <a:off x="6216050" y="4932238"/>
            <a:ext cx="281400" cy="377100"/>
          </a:xfrm>
          <a:prstGeom prst="curvedConnector3">
            <a:avLst>
              <a:gd fmla="val 5002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0" name="Google Shape;790;p36"/>
          <p:cNvSpPr/>
          <p:nvPr/>
        </p:nvSpPr>
        <p:spPr>
          <a:xfrm>
            <a:off x="7483150" y="44936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791" name="Google Shape;791;p36"/>
          <p:cNvCxnSpPr/>
          <p:nvPr/>
        </p:nvCxnSpPr>
        <p:spPr>
          <a:xfrm>
            <a:off x="7002750" y="46765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2" name="Google Shape;792;p36"/>
          <p:cNvCxnSpPr>
            <a:stCxn id="783" idx="0"/>
          </p:cNvCxnSpPr>
          <p:nvPr/>
        </p:nvCxnSpPr>
        <p:spPr>
          <a:xfrm rot="10800000">
            <a:off x="6168302" y="3906265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3" name="Google Shape;793;p36"/>
          <p:cNvSpPr/>
          <p:nvPr/>
        </p:nvSpPr>
        <p:spPr>
          <a:xfrm>
            <a:off x="5942550" y="3540563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8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7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0" name="Google Shape;800;p37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 + Decoder</a:t>
            </a:r>
            <a:endParaRPr/>
          </a:p>
        </p:txBody>
      </p:sp>
      <p:grpSp>
        <p:nvGrpSpPr>
          <p:cNvPr id="801" name="Google Shape;801;p37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802" name="Google Shape;802;p3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3" name="Google Shape;803;p37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04" name="Google Shape;804;p37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05" name="Google Shape;805;p37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06" name="Google Shape;806;p37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07" name="Google Shape;807;p37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808" name="Google Shape;808;p37"/>
            <p:cNvCxnSpPr>
              <a:stCxn id="803" idx="2"/>
              <a:endCxn id="804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809" name="Google Shape;809;p37"/>
            <p:cNvCxnSpPr>
              <a:stCxn id="804" idx="0"/>
              <a:endCxn id="805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810" name="Google Shape;810;p37"/>
            <p:cNvCxnSpPr>
              <a:stCxn id="804" idx="3"/>
              <a:endCxn id="805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811" name="Google Shape;811;p37"/>
            <p:cNvCxnSpPr>
              <a:stCxn id="802" idx="3"/>
              <a:endCxn id="803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12" name="Google Shape;812;p37"/>
            <p:cNvCxnSpPr>
              <a:stCxn id="805" idx="3"/>
              <a:endCxn id="807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813" name="Google Shape;813;p37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4" name="Google Shape;814;p37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5" name="Google Shape;815;p37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6" name="Google Shape;816;p37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7" name="Google Shape;817;p37"/>
          <p:cNvSpPr/>
          <p:nvPr/>
        </p:nvSpPr>
        <p:spPr>
          <a:xfrm>
            <a:off x="2124050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18" name="Google Shape;818;p37"/>
          <p:cNvSpPr/>
          <p:nvPr/>
        </p:nvSpPr>
        <p:spPr>
          <a:xfrm>
            <a:off x="3649550" y="55658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19" name="Google Shape;819;p37"/>
          <p:cNvSpPr txBox="1"/>
          <p:nvPr/>
        </p:nvSpPr>
        <p:spPr>
          <a:xfrm>
            <a:off x="3188613" y="5398050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20" name="Google Shape;820;p37"/>
          <p:cNvSpPr txBox="1"/>
          <p:nvPr/>
        </p:nvSpPr>
        <p:spPr>
          <a:xfrm>
            <a:off x="322550" y="5443950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21" name="Google Shape;821;p37"/>
          <p:cNvSpPr/>
          <p:nvPr/>
        </p:nvSpPr>
        <p:spPr>
          <a:xfrm>
            <a:off x="2737125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22" name="Google Shape;822;p37"/>
          <p:cNvSpPr/>
          <p:nvPr/>
        </p:nvSpPr>
        <p:spPr>
          <a:xfrm>
            <a:off x="2104850" y="4373075"/>
            <a:ext cx="1996200" cy="66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23" name="Google Shape;823;p37"/>
          <p:cNvCxnSpPr>
            <a:stCxn id="817" idx="0"/>
          </p:cNvCxnSpPr>
          <p:nvPr/>
        </p:nvCxnSpPr>
        <p:spPr>
          <a:xfrm rot="10800000">
            <a:off x="23498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4" name="Google Shape;824;p37"/>
          <p:cNvCxnSpPr/>
          <p:nvPr/>
        </p:nvCxnSpPr>
        <p:spPr>
          <a:xfrm rot="10800000">
            <a:off x="2962875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5" name="Google Shape;825;p37"/>
          <p:cNvCxnSpPr/>
          <p:nvPr/>
        </p:nvCxnSpPr>
        <p:spPr>
          <a:xfrm rot="10800000">
            <a:off x="38753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6" name="Google Shape;826;p37"/>
          <p:cNvSpPr/>
          <p:nvPr/>
        </p:nvSpPr>
        <p:spPr>
          <a:xfrm>
            <a:off x="4401950" y="44936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27" name="Google Shape;827;p37"/>
          <p:cNvCxnSpPr/>
          <p:nvPr/>
        </p:nvCxnSpPr>
        <p:spPr>
          <a:xfrm rot="10800000">
            <a:off x="3102950" y="39062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8" name="Google Shape;828;p37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29" name="Google Shape;829;p37"/>
          <p:cNvSpPr/>
          <p:nvPr/>
        </p:nvSpPr>
        <p:spPr>
          <a:xfrm>
            <a:off x="5333852" y="4373065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30" name="Google Shape;830;p37"/>
          <p:cNvCxnSpPr>
            <a:stCxn id="826" idx="3"/>
            <a:endCxn id="829" idx="1"/>
          </p:cNvCxnSpPr>
          <p:nvPr/>
        </p:nvCxnSpPr>
        <p:spPr>
          <a:xfrm>
            <a:off x="4853450" y="46765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31" name="Google Shape;831;p37"/>
          <p:cNvSpPr/>
          <p:nvPr/>
        </p:nvSpPr>
        <p:spPr>
          <a:xfrm>
            <a:off x="5603900" y="5261500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32" name="Google Shape;832;p37"/>
          <p:cNvSpPr/>
          <p:nvPr/>
        </p:nvSpPr>
        <p:spPr>
          <a:xfrm>
            <a:off x="6319550" y="5261488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33" name="Google Shape;833;p37"/>
          <p:cNvCxnSpPr>
            <a:stCxn id="831" idx="0"/>
            <a:endCxn id="829" idx="2"/>
          </p:cNvCxnSpPr>
          <p:nvPr/>
        </p:nvCxnSpPr>
        <p:spPr>
          <a:xfrm rot="-5400000">
            <a:off x="5858300" y="4951450"/>
            <a:ext cx="281400" cy="338700"/>
          </a:xfrm>
          <a:prstGeom prst="curvedConnector3">
            <a:avLst>
              <a:gd fmla="val 5002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4" name="Google Shape;834;p37"/>
          <p:cNvCxnSpPr>
            <a:stCxn id="832" idx="0"/>
            <a:endCxn id="829" idx="2"/>
          </p:cNvCxnSpPr>
          <p:nvPr/>
        </p:nvCxnSpPr>
        <p:spPr>
          <a:xfrm flipH="1" rot="5400000">
            <a:off x="6216050" y="4932238"/>
            <a:ext cx="281400" cy="377100"/>
          </a:xfrm>
          <a:prstGeom prst="curvedConnector3">
            <a:avLst>
              <a:gd fmla="val 5002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35" name="Google Shape;835;p37"/>
          <p:cNvSpPr/>
          <p:nvPr/>
        </p:nvSpPr>
        <p:spPr>
          <a:xfrm>
            <a:off x="7483150" y="44936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36" name="Google Shape;836;p37"/>
          <p:cNvCxnSpPr/>
          <p:nvPr/>
        </p:nvCxnSpPr>
        <p:spPr>
          <a:xfrm>
            <a:off x="7002750" y="46765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7" name="Google Shape;837;p37"/>
          <p:cNvCxnSpPr>
            <a:stCxn id="829" idx="0"/>
          </p:cNvCxnSpPr>
          <p:nvPr/>
        </p:nvCxnSpPr>
        <p:spPr>
          <a:xfrm rot="10800000">
            <a:off x="6168302" y="3906265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38" name="Google Shape;838;p37"/>
          <p:cNvSpPr/>
          <p:nvPr/>
        </p:nvSpPr>
        <p:spPr>
          <a:xfrm>
            <a:off x="5942550" y="3540563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39" name="Google Shape;839;p37"/>
          <p:cNvCxnSpPr>
            <a:stCxn id="835" idx="2"/>
            <a:endCxn id="822" idx="3"/>
          </p:cNvCxnSpPr>
          <p:nvPr/>
        </p:nvCxnSpPr>
        <p:spPr>
          <a:xfrm flipH="1" rot="5400000">
            <a:off x="5828950" y="2979425"/>
            <a:ext cx="152100" cy="3607800"/>
          </a:xfrm>
          <a:prstGeom prst="curvedConnector4">
            <a:avLst>
              <a:gd fmla="val -1004767" name="adj1"/>
              <a:gd fmla="val 87208" name="adj2"/>
            </a:avLst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38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6" name="Google Shape;846;p38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 + Decoder</a:t>
            </a:r>
            <a:endParaRPr/>
          </a:p>
        </p:txBody>
      </p:sp>
      <p:grpSp>
        <p:nvGrpSpPr>
          <p:cNvPr id="847" name="Google Shape;847;p38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848" name="Google Shape;848;p3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9" name="Google Shape;849;p38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50" name="Google Shape;850;p38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51" name="Google Shape;851;p38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52" name="Google Shape;852;p38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53" name="Google Shape;853;p38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854" name="Google Shape;854;p38"/>
            <p:cNvCxnSpPr>
              <a:stCxn id="849" idx="2"/>
              <a:endCxn id="850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855" name="Google Shape;855;p38"/>
            <p:cNvCxnSpPr>
              <a:stCxn id="850" idx="0"/>
              <a:endCxn id="851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856" name="Google Shape;856;p38"/>
            <p:cNvCxnSpPr>
              <a:stCxn id="850" idx="3"/>
              <a:endCxn id="851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857" name="Google Shape;857;p38"/>
            <p:cNvCxnSpPr>
              <a:stCxn id="848" idx="3"/>
              <a:endCxn id="849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58" name="Google Shape;858;p38"/>
            <p:cNvCxnSpPr>
              <a:stCxn id="851" idx="3"/>
              <a:endCxn id="853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859" name="Google Shape;859;p38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0" name="Google Shape;860;p38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1" name="Google Shape;861;p38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2" name="Google Shape;862;p38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3" name="Google Shape;863;p38"/>
          <p:cNvSpPr/>
          <p:nvPr/>
        </p:nvSpPr>
        <p:spPr>
          <a:xfrm>
            <a:off x="2124050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64" name="Google Shape;864;p38"/>
          <p:cNvSpPr/>
          <p:nvPr/>
        </p:nvSpPr>
        <p:spPr>
          <a:xfrm>
            <a:off x="3649550" y="55658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65" name="Google Shape;865;p38"/>
          <p:cNvSpPr txBox="1"/>
          <p:nvPr/>
        </p:nvSpPr>
        <p:spPr>
          <a:xfrm>
            <a:off x="3188613" y="5398050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66" name="Google Shape;866;p38"/>
          <p:cNvSpPr txBox="1"/>
          <p:nvPr/>
        </p:nvSpPr>
        <p:spPr>
          <a:xfrm>
            <a:off x="322550" y="5443950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67" name="Google Shape;867;p38"/>
          <p:cNvSpPr/>
          <p:nvPr/>
        </p:nvSpPr>
        <p:spPr>
          <a:xfrm>
            <a:off x="2737125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68" name="Google Shape;868;p38"/>
          <p:cNvSpPr/>
          <p:nvPr/>
        </p:nvSpPr>
        <p:spPr>
          <a:xfrm>
            <a:off x="2104850" y="4373075"/>
            <a:ext cx="1996200" cy="66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69" name="Google Shape;869;p38"/>
          <p:cNvCxnSpPr>
            <a:stCxn id="863" idx="0"/>
          </p:cNvCxnSpPr>
          <p:nvPr/>
        </p:nvCxnSpPr>
        <p:spPr>
          <a:xfrm rot="10800000">
            <a:off x="23498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0" name="Google Shape;870;p38"/>
          <p:cNvCxnSpPr/>
          <p:nvPr/>
        </p:nvCxnSpPr>
        <p:spPr>
          <a:xfrm rot="10800000">
            <a:off x="2962875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1" name="Google Shape;871;p38"/>
          <p:cNvCxnSpPr/>
          <p:nvPr/>
        </p:nvCxnSpPr>
        <p:spPr>
          <a:xfrm rot="10800000">
            <a:off x="38753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2" name="Google Shape;872;p38"/>
          <p:cNvSpPr/>
          <p:nvPr/>
        </p:nvSpPr>
        <p:spPr>
          <a:xfrm>
            <a:off x="4401950" y="44936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73" name="Google Shape;873;p38"/>
          <p:cNvCxnSpPr/>
          <p:nvPr/>
        </p:nvCxnSpPr>
        <p:spPr>
          <a:xfrm rot="10800000">
            <a:off x="3102950" y="39062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4" name="Google Shape;874;p38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75" name="Google Shape;875;p38"/>
          <p:cNvSpPr/>
          <p:nvPr/>
        </p:nvSpPr>
        <p:spPr>
          <a:xfrm>
            <a:off x="5333852" y="4373065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76" name="Google Shape;876;p38"/>
          <p:cNvCxnSpPr>
            <a:stCxn id="872" idx="3"/>
            <a:endCxn id="875" idx="1"/>
          </p:cNvCxnSpPr>
          <p:nvPr/>
        </p:nvCxnSpPr>
        <p:spPr>
          <a:xfrm>
            <a:off x="4853450" y="46765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7" name="Google Shape;877;p38"/>
          <p:cNvSpPr/>
          <p:nvPr/>
        </p:nvSpPr>
        <p:spPr>
          <a:xfrm>
            <a:off x="5603900" y="5261500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78" name="Google Shape;878;p38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79" name="Google Shape;879;p38"/>
          <p:cNvSpPr/>
          <p:nvPr/>
        </p:nvSpPr>
        <p:spPr>
          <a:xfrm>
            <a:off x="6319550" y="5261488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80" name="Google Shape;880;p38"/>
          <p:cNvCxnSpPr>
            <a:stCxn id="877" idx="0"/>
            <a:endCxn id="875" idx="2"/>
          </p:cNvCxnSpPr>
          <p:nvPr/>
        </p:nvCxnSpPr>
        <p:spPr>
          <a:xfrm rot="-5400000">
            <a:off x="5858300" y="4951450"/>
            <a:ext cx="281400" cy="338700"/>
          </a:xfrm>
          <a:prstGeom prst="curvedConnector3">
            <a:avLst>
              <a:gd fmla="val 5002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81" name="Google Shape;881;p38"/>
          <p:cNvCxnSpPr>
            <a:stCxn id="879" idx="0"/>
            <a:endCxn id="875" idx="2"/>
          </p:cNvCxnSpPr>
          <p:nvPr/>
        </p:nvCxnSpPr>
        <p:spPr>
          <a:xfrm flipH="1" rot="5400000">
            <a:off x="6216050" y="4932238"/>
            <a:ext cx="281400" cy="377100"/>
          </a:xfrm>
          <a:prstGeom prst="curvedConnector3">
            <a:avLst>
              <a:gd fmla="val 5002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2" name="Google Shape;882;p38"/>
          <p:cNvSpPr/>
          <p:nvPr/>
        </p:nvSpPr>
        <p:spPr>
          <a:xfrm>
            <a:off x="7483150" y="44936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83" name="Google Shape;883;p38"/>
          <p:cNvCxnSpPr/>
          <p:nvPr/>
        </p:nvCxnSpPr>
        <p:spPr>
          <a:xfrm>
            <a:off x="7002750" y="46765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84" name="Google Shape;884;p38"/>
          <p:cNvCxnSpPr>
            <a:stCxn id="875" idx="0"/>
          </p:cNvCxnSpPr>
          <p:nvPr/>
        </p:nvCxnSpPr>
        <p:spPr>
          <a:xfrm rot="10800000">
            <a:off x="6168302" y="3906265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5" name="Google Shape;885;p38"/>
          <p:cNvSpPr/>
          <p:nvPr/>
        </p:nvSpPr>
        <p:spPr>
          <a:xfrm>
            <a:off x="5942550" y="3540563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86" name="Google Shape;886;p38"/>
          <p:cNvSpPr/>
          <p:nvPr/>
        </p:nvSpPr>
        <p:spPr>
          <a:xfrm>
            <a:off x="8415052" y="4373078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87" name="Google Shape;887;p38"/>
          <p:cNvCxnSpPr>
            <a:stCxn id="882" idx="3"/>
            <a:endCxn id="886" idx="1"/>
          </p:cNvCxnSpPr>
          <p:nvPr/>
        </p:nvCxnSpPr>
        <p:spPr>
          <a:xfrm>
            <a:off x="7934650" y="46765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8" name="Google Shape;888;p38"/>
          <p:cNvSpPr/>
          <p:nvPr/>
        </p:nvSpPr>
        <p:spPr>
          <a:xfrm>
            <a:off x="8685100" y="5261513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89" name="Google Shape;889;p38"/>
          <p:cNvSpPr/>
          <p:nvPr/>
        </p:nvSpPr>
        <p:spPr>
          <a:xfrm>
            <a:off x="9400750" y="5261500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890" name="Google Shape;890;p38"/>
          <p:cNvCxnSpPr>
            <a:stCxn id="888" idx="0"/>
            <a:endCxn id="886" idx="2"/>
          </p:cNvCxnSpPr>
          <p:nvPr/>
        </p:nvCxnSpPr>
        <p:spPr>
          <a:xfrm rot="-5400000">
            <a:off x="8939500" y="4951463"/>
            <a:ext cx="281400" cy="338700"/>
          </a:xfrm>
          <a:prstGeom prst="curvedConnector3">
            <a:avLst>
              <a:gd fmla="val 5002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1" name="Google Shape;891;p38"/>
          <p:cNvCxnSpPr>
            <a:stCxn id="889" idx="0"/>
            <a:endCxn id="886" idx="2"/>
          </p:cNvCxnSpPr>
          <p:nvPr/>
        </p:nvCxnSpPr>
        <p:spPr>
          <a:xfrm flipH="1" rot="5400000">
            <a:off x="9297250" y="4932250"/>
            <a:ext cx="281400" cy="377100"/>
          </a:xfrm>
          <a:prstGeom prst="curvedConnector3">
            <a:avLst>
              <a:gd fmla="val 5002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2" name="Google Shape;892;p38"/>
          <p:cNvCxnSpPr/>
          <p:nvPr/>
        </p:nvCxnSpPr>
        <p:spPr>
          <a:xfrm>
            <a:off x="10083950" y="4676538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3" name="Google Shape;893;p38"/>
          <p:cNvCxnSpPr>
            <a:stCxn id="886" idx="0"/>
          </p:cNvCxnSpPr>
          <p:nvPr/>
        </p:nvCxnSpPr>
        <p:spPr>
          <a:xfrm rot="10800000">
            <a:off x="9249502" y="390627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94" name="Google Shape;894;p38"/>
          <p:cNvSpPr/>
          <p:nvPr/>
        </p:nvSpPr>
        <p:spPr>
          <a:xfrm>
            <a:off x="9007900" y="3540563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95" name="Google Shape;895;p38"/>
          <p:cNvSpPr/>
          <p:nvPr/>
        </p:nvSpPr>
        <p:spPr>
          <a:xfrm>
            <a:off x="10564350" y="44936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39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2" name="Google Shape;902;p39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 + Decoder</a:t>
            </a:r>
            <a:endParaRPr/>
          </a:p>
        </p:txBody>
      </p:sp>
      <p:grpSp>
        <p:nvGrpSpPr>
          <p:cNvPr id="903" name="Google Shape;903;p39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904" name="Google Shape;904;p3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5" name="Google Shape;905;p39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06" name="Google Shape;906;p39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07" name="Google Shape;907;p39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08" name="Google Shape;908;p39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09" name="Google Shape;909;p39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910" name="Google Shape;910;p39"/>
            <p:cNvCxnSpPr>
              <a:stCxn id="905" idx="2"/>
              <a:endCxn id="906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911" name="Google Shape;911;p39"/>
            <p:cNvCxnSpPr>
              <a:stCxn id="906" idx="0"/>
              <a:endCxn id="907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912" name="Google Shape;912;p39"/>
            <p:cNvCxnSpPr>
              <a:stCxn id="906" idx="3"/>
              <a:endCxn id="907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913" name="Google Shape;913;p39"/>
            <p:cNvCxnSpPr>
              <a:stCxn id="904" idx="3"/>
              <a:endCxn id="905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914" name="Google Shape;914;p39"/>
            <p:cNvCxnSpPr>
              <a:stCxn id="907" idx="3"/>
              <a:endCxn id="909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915" name="Google Shape;915;p39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6" name="Google Shape;916;p39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7" name="Google Shape;917;p39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8" name="Google Shape;918;p39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9" name="Google Shape;919;p39"/>
          <p:cNvSpPr/>
          <p:nvPr/>
        </p:nvSpPr>
        <p:spPr>
          <a:xfrm>
            <a:off x="2124050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20" name="Google Shape;920;p39"/>
          <p:cNvSpPr/>
          <p:nvPr/>
        </p:nvSpPr>
        <p:spPr>
          <a:xfrm>
            <a:off x="3649550" y="5565863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T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21" name="Google Shape;921;p39"/>
          <p:cNvSpPr txBox="1"/>
          <p:nvPr/>
        </p:nvSpPr>
        <p:spPr>
          <a:xfrm>
            <a:off x="3188613" y="5398050"/>
            <a:ext cx="4515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...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22" name="Google Shape;922;p39"/>
          <p:cNvSpPr txBox="1"/>
          <p:nvPr/>
        </p:nvSpPr>
        <p:spPr>
          <a:xfrm>
            <a:off x="322550" y="5443950"/>
            <a:ext cx="1801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 Outputs h</a:t>
            </a: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  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23" name="Google Shape;923;p39"/>
          <p:cNvSpPr/>
          <p:nvPr/>
        </p:nvSpPr>
        <p:spPr>
          <a:xfrm>
            <a:off x="2737125" y="5564538"/>
            <a:ext cx="451500" cy="365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h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24" name="Google Shape;924;p39"/>
          <p:cNvSpPr/>
          <p:nvPr/>
        </p:nvSpPr>
        <p:spPr>
          <a:xfrm>
            <a:off x="2104850" y="4373075"/>
            <a:ext cx="1996200" cy="668400"/>
          </a:xfrm>
          <a:prstGeom prst="rect">
            <a:avLst/>
          </a:prstGeom>
          <a:solidFill>
            <a:srgbClr val="FFE5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Attention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25" name="Google Shape;925;p39"/>
          <p:cNvCxnSpPr>
            <a:stCxn id="919" idx="0"/>
          </p:cNvCxnSpPr>
          <p:nvPr/>
        </p:nvCxnSpPr>
        <p:spPr>
          <a:xfrm rot="10800000">
            <a:off x="23498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6" name="Google Shape;926;p39"/>
          <p:cNvCxnSpPr/>
          <p:nvPr/>
        </p:nvCxnSpPr>
        <p:spPr>
          <a:xfrm rot="10800000">
            <a:off x="2962875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7" name="Google Shape;927;p39"/>
          <p:cNvCxnSpPr/>
          <p:nvPr/>
        </p:nvCxnSpPr>
        <p:spPr>
          <a:xfrm rot="10800000">
            <a:off x="3875300" y="509773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8" name="Google Shape;928;p39"/>
          <p:cNvCxnSpPr>
            <a:endCxn id="924" idx="3"/>
          </p:cNvCxnSpPr>
          <p:nvPr/>
        </p:nvCxnSpPr>
        <p:spPr>
          <a:xfrm rot="10800000">
            <a:off x="4101050" y="470727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9" name="Google Shape;929;p39"/>
          <p:cNvSpPr/>
          <p:nvPr/>
        </p:nvSpPr>
        <p:spPr>
          <a:xfrm>
            <a:off x="4581450" y="452442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30" name="Google Shape;930;p39"/>
          <p:cNvCxnSpPr/>
          <p:nvPr/>
        </p:nvCxnSpPr>
        <p:spPr>
          <a:xfrm rot="10800000">
            <a:off x="3102950" y="3906263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1" name="Google Shape;931;p39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32" name="Google Shape;932;p39"/>
          <p:cNvSpPr/>
          <p:nvPr/>
        </p:nvSpPr>
        <p:spPr>
          <a:xfrm>
            <a:off x="2877200" y="2708063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33" name="Google Shape;933;p39"/>
          <p:cNvSpPr/>
          <p:nvPr/>
        </p:nvSpPr>
        <p:spPr>
          <a:xfrm>
            <a:off x="3875302" y="2995890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34" name="Google Shape;934;p39"/>
          <p:cNvCxnSpPr>
            <a:stCxn id="932" idx="3"/>
            <a:endCxn id="933" idx="1"/>
          </p:cNvCxnSpPr>
          <p:nvPr/>
        </p:nvCxnSpPr>
        <p:spPr>
          <a:xfrm>
            <a:off x="3328700" y="2890913"/>
            <a:ext cx="546600" cy="4083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935" name="Google Shape;935;p39"/>
          <p:cNvCxnSpPr>
            <a:stCxn id="931" idx="3"/>
            <a:endCxn id="933" idx="1"/>
          </p:cNvCxnSpPr>
          <p:nvPr/>
        </p:nvCxnSpPr>
        <p:spPr>
          <a:xfrm flipH="1" rot="10800000">
            <a:off x="3328700" y="3299225"/>
            <a:ext cx="546600" cy="4242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936" name="Google Shape;936;p39"/>
          <p:cNvSpPr/>
          <p:nvPr/>
        </p:nvSpPr>
        <p:spPr>
          <a:xfrm>
            <a:off x="5917250" y="3116500"/>
            <a:ext cx="5466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i+1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37" name="Google Shape;937;p39"/>
          <p:cNvCxnSpPr>
            <a:stCxn id="933" idx="3"/>
            <a:endCxn id="936" idx="1"/>
          </p:cNvCxnSpPr>
          <p:nvPr/>
        </p:nvCxnSpPr>
        <p:spPr>
          <a:xfrm>
            <a:off x="5544202" y="3299340"/>
            <a:ext cx="372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8" name="Google Shape;938;p39"/>
          <p:cNvCxnSpPr>
            <a:stCxn id="933" idx="0"/>
          </p:cNvCxnSpPr>
          <p:nvPr/>
        </p:nvCxnSpPr>
        <p:spPr>
          <a:xfrm rot="10800000">
            <a:off x="4709752" y="2604990"/>
            <a:ext cx="0" cy="39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39" name="Google Shape;939;p39"/>
          <p:cNvSpPr/>
          <p:nvPr/>
        </p:nvSpPr>
        <p:spPr>
          <a:xfrm>
            <a:off x="4397600" y="2239300"/>
            <a:ext cx="6243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y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i+1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40" name="Google Shape;940;p39"/>
          <p:cNvCxnSpPr>
            <a:stCxn id="939" idx="1"/>
            <a:endCxn id="932" idx="0"/>
          </p:cNvCxnSpPr>
          <p:nvPr/>
        </p:nvCxnSpPr>
        <p:spPr>
          <a:xfrm flipH="1">
            <a:off x="3103100" y="2422150"/>
            <a:ext cx="1294500" cy="2859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stealth"/>
          </a:ln>
        </p:spPr>
      </p:cxnSp>
      <p:cxnSp>
        <p:nvCxnSpPr>
          <p:cNvPr id="941" name="Google Shape;941;p39"/>
          <p:cNvCxnSpPr>
            <a:stCxn id="936" idx="2"/>
            <a:endCxn id="929" idx="3"/>
          </p:cNvCxnSpPr>
          <p:nvPr/>
        </p:nvCxnSpPr>
        <p:spPr>
          <a:xfrm rot="5400000">
            <a:off x="4999100" y="3515950"/>
            <a:ext cx="1225200" cy="11577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stealth"/>
          </a:ln>
        </p:spPr>
      </p:cxnSp>
      <p:sp>
        <p:nvSpPr>
          <p:cNvPr id="942" name="Google Shape;942;p39"/>
          <p:cNvSpPr txBox="1"/>
          <p:nvPr>
            <p:ph idx="1" type="body"/>
          </p:nvPr>
        </p:nvSpPr>
        <p:spPr>
          <a:xfrm>
            <a:off x="6463850" y="2286550"/>
            <a:ext cx="5581800" cy="266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s</a:t>
            </a:r>
            <a:r>
              <a:rPr baseline="-25000" lang="en-US" sz="2000"/>
              <a:t>0</a:t>
            </a:r>
            <a:r>
              <a:rPr lang="en-US" sz="2000"/>
              <a:t> 初始成零向量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y</a:t>
            </a:r>
            <a:r>
              <a:rPr baseline="-25000" lang="en-US" sz="2000"/>
              <a:t>0</a:t>
            </a:r>
            <a:r>
              <a:rPr lang="en-US" sz="2000"/>
              <a:t> 用一個神秘 token &lt;sos&gt; 代表句子的開始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一直吐一直吐一直吐，直</a:t>
            </a:r>
            <a:r>
              <a:rPr lang="en-US" sz="2000"/>
              <a:t>到吐出</a:t>
            </a:r>
            <a:r>
              <a:rPr lang="en-US" sz="2000"/>
              <a:t>另一個神秘 token &lt;eos&gt;</a:t>
            </a:r>
            <a:endParaRPr sz="2000"/>
          </a:p>
        </p:txBody>
      </p:sp>
      <p:sp>
        <p:nvSpPr>
          <p:cNvPr id="943" name="Google Shape;943;p39"/>
          <p:cNvSpPr/>
          <p:nvPr/>
        </p:nvSpPr>
        <p:spPr>
          <a:xfrm>
            <a:off x="2877200" y="3540575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40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0" name="Google Shape;950;p40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 + Decoder</a:t>
            </a:r>
            <a:endParaRPr/>
          </a:p>
        </p:txBody>
      </p:sp>
      <p:grpSp>
        <p:nvGrpSpPr>
          <p:cNvPr id="951" name="Google Shape;951;p40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952" name="Google Shape;952;p4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3" name="Google Shape;953;p40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54" name="Google Shape;954;p40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55" name="Google Shape;955;p40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56" name="Google Shape;956;p40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57" name="Google Shape;957;p40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958" name="Google Shape;958;p40"/>
            <p:cNvCxnSpPr>
              <a:stCxn id="953" idx="2"/>
              <a:endCxn id="954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959" name="Google Shape;959;p40"/>
            <p:cNvCxnSpPr>
              <a:stCxn id="954" idx="0"/>
              <a:endCxn id="955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960" name="Google Shape;960;p40"/>
            <p:cNvCxnSpPr>
              <a:stCxn id="954" idx="3"/>
              <a:endCxn id="955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961" name="Google Shape;961;p40"/>
            <p:cNvCxnSpPr>
              <a:stCxn id="952" idx="3"/>
              <a:endCxn id="953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962" name="Google Shape;962;p40"/>
            <p:cNvCxnSpPr>
              <a:stCxn id="955" idx="3"/>
              <a:endCxn id="957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963" name="Google Shape;963;p40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4" name="Google Shape;964;p40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5" name="Google Shape;965;p40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6" name="Google Shape;966;p40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67" name="Google Shape;967;p40"/>
          <p:cNvSpPr/>
          <p:nvPr/>
        </p:nvSpPr>
        <p:spPr>
          <a:xfrm>
            <a:off x="1248425" y="42803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68" name="Google Shape;968;p40"/>
          <p:cNvSpPr/>
          <p:nvPr/>
        </p:nvSpPr>
        <p:spPr>
          <a:xfrm>
            <a:off x="2180327" y="4159765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69" name="Google Shape;969;p40"/>
          <p:cNvCxnSpPr>
            <a:stCxn id="967" idx="3"/>
            <a:endCxn id="968" idx="1"/>
          </p:cNvCxnSpPr>
          <p:nvPr/>
        </p:nvCxnSpPr>
        <p:spPr>
          <a:xfrm>
            <a:off x="1699925" y="44632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70" name="Google Shape;970;p40"/>
          <p:cNvSpPr/>
          <p:nvPr/>
        </p:nvSpPr>
        <p:spPr>
          <a:xfrm>
            <a:off x="2450375" y="5048200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0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71" name="Google Shape;971;p40"/>
          <p:cNvSpPr/>
          <p:nvPr/>
        </p:nvSpPr>
        <p:spPr>
          <a:xfrm>
            <a:off x="3014825" y="5048200"/>
            <a:ext cx="8340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&lt;sos&gt;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72" name="Google Shape;972;p40"/>
          <p:cNvCxnSpPr>
            <a:stCxn id="970" idx="0"/>
            <a:endCxn id="968" idx="2"/>
          </p:cNvCxnSpPr>
          <p:nvPr/>
        </p:nvCxnSpPr>
        <p:spPr>
          <a:xfrm rot="-5400000">
            <a:off x="2704775" y="4738150"/>
            <a:ext cx="281400" cy="338700"/>
          </a:xfrm>
          <a:prstGeom prst="curvedConnector3">
            <a:avLst>
              <a:gd fmla="val 5002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3" name="Google Shape;973;p40"/>
          <p:cNvCxnSpPr>
            <a:stCxn id="971" idx="0"/>
            <a:endCxn id="968" idx="2"/>
          </p:cNvCxnSpPr>
          <p:nvPr/>
        </p:nvCxnSpPr>
        <p:spPr>
          <a:xfrm flipH="1" rot="5400000">
            <a:off x="3082625" y="4699000"/>
            <a:ext cx="281400" cy="417000"/>
          </a:xfrm>
          <a:prstGeom prst="curvedConnector3">
            <a:avLst>
              <a:gd fmla="val 5002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74" name="Google Shape;974;p40"/>
          <p:cNvSpPr/>
          <p:nvPr/>
        </p:nvSpPr>
        <p:spPr>
          <a:xfrm>
            <a:off x="4329625" y="42803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75" name="Google Shape;975;p40"/>
          <p:cNvCxnSpPr/>
          <p:nvPr/>
        </p:nvCxnSpPr>
        <p:spPr>
          <a:xfrm>
            <a:off x="3849225" y="44632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6" name="Google Shape;976;p40"/>
          <p:cNvCxnSpPr>
            <a:stCxn id="968" idx="0"/>
          </p:cNvCxnSpPr>
          <p:nvPr/>
        </p:nvCxnSpPr>
        <p:spPr>
          <a:xfrm rot="10800000">
            <a:off x="3014777" y="3692965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77" name="Google Shape;977;p40"/>
          <p:cNvSpPr/>
          <p:nvPr/>
        </p:nvSpPr>
        <p:spPr>
          <a:xfrm>
            <a:off x="2789025" y="3327263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你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78" name="Google Shape;978;p40"/>
          <p:cNvSpPr/>
          <p:nvPr/>
        </p:nvSpPr>
        <p:spPr>
          <a:xfrm>
            <a:off x="5261527" y="4159778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79" name="Google Shape;979;p40"/>
          <p:cNvCxnSpPr>
            <a:stCxn id="974" idx="3"/>
            <a:endCxn id="978" idx="1"/>
          </p:cNvCxnSpPr>
          <p:nvPr/>
        </p:nvCxnSpPr>
        <p:spPr>
          <a:xfrm>
            <a:off x="4781125" y="4463225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80" name="Google Shape;980;p40"/>
          <p:cNvSpPr/>
          <p:nvPr/>
        </p:nvSpPr>
        <p:spPr>
          <a:xfrm>
            <a:off x="5531575" y="5048213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81" name="Google Shape;981;p40"/>
          <p:cNvSpPr/>
          <p:nvPr/>
        </p:nvSpPr>
        <p:spPr>
          <a:xfrm>
            <a:off x="6247225" y="5048200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你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82" name="Google Shape;982;p40"/>
          <p:cNvCxnSpPr>
            <a:stCxn id="980" idx="0"/>
            <a:endCxn id="978" idx="2"/>
          </p:cNvCxnSpPr>
          <p:nvPr/>
        </p:nvCxnSpPr>
        <p:spPr>
          <a:xfrm rot="-5400000">
            <a:off x="5785975" y="4738163"/>
            <a:ext cx="281400" cy="338700"/>
          </a:xfrm>
          <a:prstGeom prst="curvedConnector3">
            <a:avLst>
              <a:gd fmla="val 5002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3" name="Google Shape;983;p40"/>
          <p:cNvCxnSpPr>
            <a:stCxn id="981" idx="0"/>
            <a:endCxn id="978" idx="2"/>
          </p:cNvCxnSpPr>
          <p:nvPr/>
        </p:nvCxnSpPr>
        <p:spPr>
          <a:xfrm flipH="1" rot="5400000">
            <a:off x="6143725" y="4718950"/>
            <a:ext cx="281400" cy="377100"/>
          </a:xfrm>
          <a:prstGeom prst="curvedConnector3">
            <a:avLst>
              <a:gd fmla="val 5002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4" name="Google Shape;984;p40"/>
          <p:cNvCxnSpPr/>
          <p:nvPr/>
        </p:nvCxnSpPr>
        <p:spPr>
          <a:xfrm>
            <a:off x="6930425" y="4463238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5" name="Google Shape;985;p40"/>
          <p:cNvCxnSpPr>
            <a:stCxn id="978" idx="0"/>
          </p:cNvCxnSpPr>
          <p:nvPr/>
        </p:nvCxnSpPr>
        <p:spPr>
          <a:xfrm rot="10800000">
            <a:off x="6095977" y="369297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86" name="Google Shape;986;p40"/>
          <p:cNvSpPr/>
          <p:nvPr/>
        </p:nvSpPr>
        <p:spPr>
          <a:xfrm>
            <a:off x="5854375" y="3327263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好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87" name="Google Shape;987;p40"/>
          <p:cNvSpPr/>
          <p:nvPr/>
        </p:nvSpPr>
        <p:spPr>
          <a:xfrm>
            <a:off x="7410825" y="42803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88" name="Google Shape;988;p40"/>
          <p:cNvSpPr/>
          <p:nvPr/>
        </p:nvSpPr>
        <p:spPr>
          <a:xfrm>
            <a:off x="8342727" y="4159778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89" name="Google Shape;989;p40"/>
          <p:cNvCxnSpPr>
            <a:endCxn id="988" idx="1"/>
          </p:cNvCxnSpPr>
          <p:nvPr/>
        </p:nvCxnSpPr>
        <p:spPr>
          <a:xfrm>
            <a:off x="7862427" y="4463228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90" name="Google Shape;990;p40"/>
          <p:cNvSpPr/>
          <p:nvPr/>
        </p:nvSpPr>
        <p:spPr>
          <a:xfrm>
            <a:off x="8612775" y="5048213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2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91" name="Google Shape;991;p40"/>
          <p:cNvSpPr/>
          <p:nvPr/>
        </p:nvSpPr>
        <p:spPr>
          <a:xfrm>
            <a:off x="9328425" y="5048200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好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992" name="Google Shape;992;p40"/>
          <p:cNvCxnSpPr>
            <a:stCxn id="990" idx="0"/>
            <a:endCxn id="988" idx="2"/>
          </p:cNvCxnSpPr>
          <p:nvPr/>
        </p:nvCxnSpPr>
        <p:spPr>
          <a:xfrm rot="-5400000">
            <a:off x="8867175" y="4738163"/>
            <a:ext cx="281400" cy="338700"/>
          </a:xfrm>
          <a:prstGeom prst="curvedConnector3">
            <a:avLst>
              <a:gd fmla="val 5002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93" name="Google Shape;993;p40"/>
          <p:cNvCxnSpPr>
            <a:stCxn id="991" idx="0"/>
            <a:endCxn id="988" idx="2"/>
          </p:cNvCxnSpPr>
          <p:nvPr/>
        </p:nvCxnSpPr>
        <p:spPr>
          <a:xfrm flipH="1" rot="5400000">
            <a:off x="9224925" y="4718950"/>
            <a:ext cx="281400" cy="377100"/>
          </a:xfrm>
          <a:prstGeom prst="curvedConnector3">
            <a:avLst>
              <a:gd fmla="val 5002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94" name="Google Shape;994;p40"/>
          <p:cNvCxnSpPr/>
          <p:nvPr/>
        </p:nvCxnSpPr>
        <p:spPr>
          <a:xfrm>
            <a:off x="10011625" y="4463238"/>
            <a:ext cx="480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95" name="Google Shape;995;p40"/>
          <p:cNvCxnSpPr>
            <a:stCxn id="988" idx="0"/>
          </p:cNvCxnSpPr>
          <p:nvPr/>
        </p:nvCxnSpPr>
        <p:spPr>
          <a:xfrm rot="10800000">
            <a:off x="9177177" y="3692978"/>
            <a:ext cx="0" cy="46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96" name="Google Shape;996;p40"/>
          <p:cNvSpPr/>
          <p:nvPr/>
        </p:nvSpPr>
        <p:spPr>
          <a:xfrm>
            <a:off x="10492025" y="4280375"/>
            <a:ext cx="4515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3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97" name="Google Shape;997;p40"/>
          <p:cNvSpPr/>
          <p:nvPr/>
        </p:nvSpPr>
        <p:spPr>
          <a:xfrm>
            <a:off x="8734975" y="3327263"/>
            <a:ext cx="8844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&lt;eos&gt;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98" name="Google Shape;998;p40"/>
          <p:cNvSpPr txBox="1"/>
          <p:nvPr>
            <p:ph idx="1" type="body"/>
          </p:nvPr>
        </p:nvSpPr>
        <p:spPr>
          <a:xfrm>
            <a:off x="409175" y="1640904"/>
            <a:ext cx="11373600" cy="265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舉個例子吧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3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Google Shape;1004;p41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5" name="Google Shape;1005;p41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 + Decoder</a:t>
            </a:r>
            <a:endParaRPr/>
          </a:p>
        </p:txBody>
      </p:sp>
      <p:grpSp>
        <p:nvGrpSpPr>
          <p:cNvPr id="1006" name="Google Shape;1006;p41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1007" name="Google Shape;1007;p4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8" name="Google Shape;1008;p41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009" name="Google Shape;1009;p41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010" name="Google Shape;1010;p41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011" name="Google Shape;1011;p41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012" name="Google Shape;1012;p41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1013" name="Google Shape;1013;p41"/>
            <p:cNvCxnSpPr>
              <a:stCxn id="1008" idx="2"/>
              <a:endCxn id="1009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1014" name="Google Shape;1014;p41"/>
            <p:cNvCxnSpPr>
              <a:stCxn id="1009" idx="0"/>
              <a:endCxn id="1010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1015" name="Google Shape;1015;p41"/>
            <p:cNvCxnSpPr>
              <a:stCxn id="1009" idx="3"/>
              <a:endCxn id="1010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1016" name="Google Shape;1016;p41"/>
            <p:cNvCxnSpPr>
              <a:stCxn id="1007" idx="3"/>
              <a:endCxn id="1008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017" name="Google Shape;1017;p41"/>
            <p:cNvCxnSpPr>
              <a:stCxn id="1010" idx="3"/>
              <a:endCxn id="1012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1018" name="Google Shape;1018;p41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9" name="Google Shape;1019;p41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0" name="Google Shape;1020;p41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1" name="Google Shape;1021;p41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22" name="Google Shape;1022;p41"/>
          <p:cNvSpPr txBox="1"/>
          <p:nvPr>
            <p:ph idx="1" type="body"/>
          </p:nvPr>
        </p:nvSpPr>
        <p:spPr>
          <a:xfrm>
            <a:off x="5752500" y="1990400"/>
            <a:ext cx="6439500" cy="315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token 要怎麼進去 decoder 呢</a:t>
            </a:r>
            <a:endParaRPr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◆"/>
            </a:pPr>
            <a:r>
              <a:rPr lang="en-US" sz="2000"/>
              <a:t>經過一個 embedding layer 讓離散的 token 變成向量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token 又</a:t>
            </a:r>
            <a:r>
              <a:rPr lang="en-US" sz="2000"/>
              <a:t>要怎麼從 decoder 出來呢</a:t>
            </a:r>
            <a:endParaRPr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◆"/>
            </a:pPr>
            <a:r>
              <a:rPr lang="en-US" sz="2000"/>
              <a:t>把 decoder 的 output 轉成 token 的機率分佈</a:t>
            </a:r>
            <a:endParaRPr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◆"/>
            </a:pPr>
            <a:r>
              <a:rPr lang="en-US" sz="2000"/>
              <a:t>看哪個 token 機率最大就決定是誰 (argmax)</a:t>
            </a:r>
            <a:endParaRPr sz="2000"/>
          </a:p>
        </p:txBody>
      </p:sp>
      <p:sp>
        <p:nvSpPr>
          <p:cNvPr id="1023" name="Google Shape;1023;p41"/>
          <p:cNvSpPr/>
          <p:nvPr/>
        </p:nvSpPr>
        <p:spPr>
          <a:xfrm>
            <a:off x="3969602" y="5145515"/>
            <a:ext cx="1668900" cy="606900"/>
          </a:xfrm>
          <a:prstGeom prst="rect">
            <a:avLst/>
          </a:prstGeom>
          <a:solidFill>
            <a:srgbClr val="EA9999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Decoder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1024" name="Google Shape;1024;p41"/>
          <p:cNvCxnSpPr>
            <a:endCxn id="1023" idx="1"/>
          </p:cNvCxnSpPr>
          <p:nvPr/>
        </p:nvCxnSpPr>
        <p:spPr>
          <a:xfrm flipH="1" rot="10800000">
            <a:off x="3423002" y="5448965"/>
            <a:ext cx="546600" cy="4242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025" name="Google Shape;1025;p41"/>
          <p:cNvSpPr/>
          <p:nvPr/>
        </p:nvSpPr>
        <p:spPr>
          <a:xfrm>
            <a:off x="6011550" y="5266125"/>
            <a:ext cx="546600" cy="365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s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i+1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1026" name="Google Shape;1026;p41"/>
          <p:cNvCxnSpPr>
            <a:stCxn id="1023" idx="3"/>
            <a:endCxn id="1025" idx="1"/>
          </p:cNvCxnSpPr>
          <p:nvPr/>
        </p:nvCxnSpPr>
        <p:spPr>
          <a:xfrm>
            <a:off x="5638502" y="5448965"/>
            <a:ext cx="372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7" name="Google Shape;1027;p41"/>
          <p:cNvCxnSpPr>
            <a:stCxn id="1023" idx="0"/>
          </p:cNvCxnSpPr>
          <p:nvPr/>
        </p:nvCxnSpPr>
        <p:spPr>
          <a:xfrm rot="10800000">
            <a:off x="4804052" y="4754615"/>
            <a:ext cx="0" cy="39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28" name="Google Shape;1028;p41"/>
          <p:cNvSpPr/>
          <p:nvPr/>
        </p:nvSpPr>
        <p:spPr>
          <a:xfrm>
            <a:off x="2971500" y="5690200"/>
            <a:ext cx="451500" cy="365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c</a:t>
            </a:r>
            <a:r>
              <a:rPr baseline="-25000" lang="en-US" sz="1800">
                <a:latin typeface="Rockwell"/>
                <a:ea typeface="Rockwell"/>
                <a:cs typeface="Rockwell"/>
                <a:sym typeface="Rockwell"/>
              </a:rPr>
              <a:t>i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1029" name="Google Shape;1029;p41"/>
          <p:cNvCxnSpPr>
            <a:stCxn id="1030" idx="2"/>
            <a:endCxn id="1031" idx="0"/>
          </p:cNvCxnSpPr>
          <p:nvPr/>
        </p:nvCxnSpPr>
        <p:spPr>
          <a:xfrm>
            <a:off x="2268150" y="3726875"/>
            <a:ext cx="0" cy="28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32" name="Google Shape;1032;p41"/>
          <p:cNvSpPr/>
          <p:nvPr/>
        </p:nvSpPr>
        <p:spPr>
          <a:xfrm>
            <a:off x="4253550" y="4388925"/>
            <a:ext cx="1101000" cy="365700"/>
          </a:xfrm>
          <a:prstGeom prst="rect">
            <a:avLst/>
          </a:prstGeom>
          <a:solidFill>
            <a:srgbClr val="B6D7A8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Projection</a:t>
            </a:r>
            <a:endParaRPr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1033" name="Google Shape;1033;p41"/>
          <p:cNvCxnSpPr>
            <a:endCxn id="1034" idx="2"/>
          </p:cNvCxnSpPr>
          <p:nvPr/>
        </p:nvCxnSpPr>
        <p:spPr>
          <a:xfrm rot="10800000">
            <a:off x="4804050" y="4150425"/>
            <a:ext cx="0" cy="23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5" name="Google Shape;1035;p41"/>
          <p:cNvCxnSpPr>
            <a:stCxn id="1036" idx="2"/>
            <a:endCxn id="1023" idx="1"/>
          </p:cNvCxnSpPr>
          <p:nvPr/>
        </p:nvCxnSpPr>
        <p:spPr>
          <a:xfrm flipH="1" rot="-5400000">
            <a:off x="2912400" y="4391475"/>
            <a:ext cx="413100" cy="17016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030" name="Google Shape;1030;p41"/>
          <p:cNvSpPr/>
          <p:nvPr/>
        </p:nvSpPr>
        <p:spPr>
          <a:xfrm>
            <a:off x="2042400" y="3361175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你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31" name="Google Shape;1031;p41"/>
          <p:cNvSpPr/>
          <p:nvPr/>
        </p:nvSpPr>
        <p:spPr>
          <a:xfrm>
            <a:off x="1657650" y="4015600"/>
            <a:ext cx="1221000" cy="365700"/>
          </a:xfrm>
          <a:prstGeom prst="rect">
            <a:avLst/>
          </a:prstGeom>
          <a:solidFill>
            <a:srgbClr val="B6D7A8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Embedding</a:t>
            </a:r>
            <a:endParaRPr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36" name="Google Shape;1036;p41"/>
          <p:cNvSpPr/>
          <p:nvPr/>
        </p:nvSpPr>
        <p:spPr>
          <a:xfrm>
            <a:off x="1535400" y="4670025"/>
            <a:ext cx="1465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[0.1,0.2,0.3]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1037" name="Google Shape;1037;p41"/>
          <p:cNvCxnSpPr>
            <a:stCxn id="1031" idx="2"/>
            <a:endCxn id="1036" idx="0"/>
          </p:cNvCxnSpPr>
          <p:nvPr/>
        </p:nvCxnSpPr>
        <p:spPr>
          <a:xfrm>
            <a:off x="2268150" y="4381300"/>
            <a:ext cx="0" cy="28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38" name="Google Shape;1038;p41"/>
          <p:cNvSpPr/>
          <p:nvPr/>
        </p:nvSpPr>
        <p:spPr>
          <a:xfrm>
            <a:off x="4578300" y="3139125"/>
            <a:ext cx="451500" cy="365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ckwell"/>
                <a:ea typeface="Rockwell"/>
                <a:cs typeface="Rockwell"/>
                <a:sym typeface="Rockwell"/>
              </a:rPr>
              <a:t>好</a:t>
            </a:r>
            <a:endParaRPr baseline="-25000"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34" name="Google Shape;1034;p41"/>
          <p:cNvSpPr/>
          <p:nvPr/>
        </p:nvSpPr>
        <p:spPr>
          <a:xfrm>
            <a:off x="4253550" y="3784725"/>
            <a:ext cx="1101000" cy="365700"/>
          </a:xfrm>
          <a:prstGeom prst="rect">
            <a:avLst/>
          </a:prstGeom>
          <a:solidFill>
            <a:srgbClr val="B6D7A8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argmax</a:t>
            </a:r>
            <a:endParaRPr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1039" name="Google Shape;1039;p41"/>
          <p:cNvCxnSpPr>
            <a:stCxn id="1034" idx="0"/>
            <a:endCxn id="1038" idx="2"/>
          </p:cNvCxnSpPr>
          <p:nvPr/>
        </p:nvCxnSpPr>
        <p:spPr>
          <a:xfrm rot="10800000">
            <a:off x="4804050" y="3504825"/>
            <a:ext cx="0" cy="27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4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2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46" name="Google Shape;1046;p42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Attention + Decoder</a:t>
            </a:r>
            <a:endParaRPr/>
          </a:p>
        </p:txBody>
      </p:sp>
      <p:grpSp>
        <p:nvGrpSpPr>
          <p:cNvPr id="1047" name="Google Shape;1047;p42"/>
          <p:cNvGrpSpPr/>
          <p:nvPr/>
        </p:nvGrpSpPr>
        <p:grpSpPr>
          <a:xfrm>
            <a:off x="4401943" y="457501"/>
            <a:ext cx="6831792" cy="1263313"/>
            <a:chOff x="63588" y="4368175"/>
            <a:chExt cx="11714321" cy="2166175"/>
          </a:xfrm>
        </p:grpSpPr>
        <p:pic>
          <p:nvPicPr>
            <p:cNvPr id="1048" name="Google Shape;1048;p4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18413" y="4368175"/>
              <a:ext cx="1771650" cy="857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9" name="Google Shape;1049;p42"/>
            <p:cNvSpPr/>
            <p:nvPr/>
          </p:nvSpPr>
          <p:spPr>
            <a:xfrm>
              <a:off x="3099113" y="4451775"/>
              <a:ext cx="1920900" cy="698400"/>
            </a:xfrm>
            <a:prstGeom prst="rect">
              <a:avLst/>
            </a:prstGeom>
            <a:solidFill>
              <a:srgbClr val="CFE2F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Encoder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050" name="Google Shape;1050;p42"/>
            <p:cNvSpPr/>
            <p:nvPr/>
          </p:nvSpPr>
          <p:spPr>
            <a:xfrm>
              <a:off x="4797363" y="5835950"/>
              <a:ext cx="1920900" cy="698400"/>
            </a:xfrm>
            <a:prstGeom prst="rect">
              <a:avLst/>
            </a:prstGeom>
            <a:solidFill>
              <a:srgbClr val="FFE5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Attention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051" name="Google Shape;1051;p42"/>
            <p:cNvSpPr/>
            <p:nvPr/>
          </p:nvSpPr>
          <p:spPr>
            <a:xfrm>
              <a:off x="6358988" y="4451775"/>
              <a:ext cx="1920900" cy="698400"/>
            </a:xfrm>
            <a:prstGeom prst="rect">
              <a:avLst/>
            </a:prstGeom>
            <a:solidFill>
              <a:srgbClr val="EA9999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Decoder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052" name="Google Shape;1052;p42"/>
            <p:cNvSpPr txBox="1"/>
            <p:nvPr/>
          </p:nvSpPr>
          <p:spPr>
            <a:xfrm>
              <a:off x="63588" y="5184500"/>
              <a:ext cx="24813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Input Speech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053" name="Google Shape;1053;p42"/>
            <p:cNvSpPr txBox="1"/>
            <p:nvPr/>
          </p:nvSpPr>
          <p:spPr>
            <a:xfrm>
              <a:off x="8970209" y="4539245"/>
              <a:ext cx="2807700" cy="51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Rockwell"/>
                  <a:ea typeface="Rockwell"/>
                  <a:cs typeface="Rockwell"/>
                  <a:sym typeface="Rockwell"/>
                </a:rPr>
                <a:t>Output Sequence</a:t>
              </a:r>
              <a:endParaRPr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cxnSp>
          <p:nvCxnSpPr>
            <p:cNvPr id="1054" name="Google Shape;1054;p42"/>
            <p:cNvCxnSpPr>
              <a:stCxn id="1049" idx="2"/>
              <a:endCxn id="1050" idx="1"/>
            </p:cNvCxnSpPr>
            <p:nvPr/>
          </p:nvCxnSpPr>
          <p:spPr>
            <a:xfrm flipH="1" rot="-5400000">
              <a:off x="3910913" y="5298825"/>
              <a:ext cx="1035000" cy="7377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1055" name="Google Shape;1055;p42"/>
            <p:cNvCxnSpPr>
              <a:stCxn id="1050" idx="0"/>
              <a:endCxn id="1051" idx="1"/>
            </p:cNvCxnSpPr>
            <p:nvPr/>
          </p:nvCxnSpPr>
          <p:spPr>
            <a:xfrm rot="-5400000">
              <a:off x="5540913" y="5017850"/>
              <a:ext cx="1035000" cy="6012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1056" name="Google Shape;1056;p42"/>
            <p:cNvCxnSpPr>
              <a:stCxn id="1050" idx="3"/>
              <a:endCxn id="1051" idx="2"/>
            </p:cNvCxnSpPr>
            <p:nvPr/>
          </p:nvCxnSpPr>
          <p:spPr>
            <a:xfrm flipH="1" rot="10800000">
              <a:off x="6718263" y="5150150"/>
              <a:ext cx="601200" cy="1035000"/>
            </a:xfrm>
            <a:prstGeom prst="curvedConnector2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1057" name="Google Shape;1057;p42"/>
            <p:cNvCxnSpPr>
              <a:stCxn id="1048" idx="3"/>
              <a:endCxn id="1049" idx="1"/>
            </p:cNvCxnSpPr>
            <p:nvPr/>
          </p:nvCxnSpPr>
          <p:spPr>
            <a:xfrm>
              <a:off x="2190063" y="4796800"/>
              <a:ext cx="9090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058" name="Google Shape;1058;p42"/>
            <p:cNvCxnSpPr>
              <a:stCxn id="1051" idx="3"/>
              <a:endCxn id="1053" idx="1"/>
            </p:cNvCxnSpPr>
            <p:nvPr/>
          </p:nvCxnSpPr>
          <p:spPr>
            <a:xfrm flipH="1" rot="10800000">
              <a:off x="8279888" y="4796775"/>
              <a:ext cx="690300" cy="4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1059" name="Google Shape;1059;p42"/>
          <p:cNvCxnSpPr/>
          <p:nvPr/>
        </p:nvCxnSpPr>
        <p:spPr>
          <a:xfrm flipH="1">
            <a:off x="6632250" y="376275"/>
            <a:ext cx="115710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0" name="Google Shape;1060;p42"/>
          <p:cNvCxnSpPr/>
          <p:nvPr/>
        </p:nvCxnSpPr>
        <p:spPr>
          <a:xfrm>
            <a:off x="7789325" y="376300"/>
            <a:ext cx="34056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1" name="Google Shape;1061;p42"/>
          <p:cNvCxnSpPr/>
          <p:nvPr/>
        </p:nvCxnSpPr>
        <p:spPr>
          <a:xfrm>
            <a:off x="6632250" y="1890975"/>
            <a:ext cx="45720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2" name="Google Shape;1062;p42"/>
          <p:cNvCxnSpPr/>
          <p:nvPr/>
        </p:nvCxnSpPr>
        <p:spPr>
          <a:xfrm>
            <a:off x="11185400" y="376300"/>
            <a:ext cx="0" cy="15147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3" name="Google Shape;1063;p42"/>
          <p:cNvSpPr txBox="1"/>
          <p:nvPr>
            <p:ph idx="1" type="body"/>
          </p:nvPr>
        </p:nvSpPr>
        <p:spPr>
          <a:xfrm>
            <a:off x="409175" y="1640904"/>
            <a:ext cx="11373600" cy="265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把所有東西結合在一起吧</a:t>
            </a:r>
            <a:endParaRPr/>
          </a:p>
          <a:p>
            <a:pPr indent="-29146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90"/>
              <a:buChar char="◆"/>
            </a:pPr>
            <a:r>
              <a:rPr lang="en-US" sz="3000"/>
              <a:t>請再回去剛剛的 colab :-)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7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1068;p43"/>
          <p:cNvSpPr txBox="1"/>
          <p:nvPr>
            <p:ph type="ctrTitle"/>
          </p:nvPr>
        </p:nvSpPr>
        <p:spPr>
          <a:xfrm>
            <a:off x="1600200" y="2386744"/>
            <a:ext cx="8991600" cy="164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wentieth Century"/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辨識語音看看吧！！！！！</a:t>
            </a:r>
            <a:endParaRPr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69" name="Google Shape;1069;p43"/>
          <p:cNvSpPr txBox="1"/>
          <p:nvPr>
            <p:ph idx="1" type="subTitle"/>
          </p:nvPr>
        </p:nvSpPr>
        <p:spPr>
          <a:xfrm>
            <a:off x="2695194" y="4352544"/>
            <a:ext cx="68016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60"/>
              <a:buNone/>
            </a:pPr>
            <a:r>
              <a:rPr lang="en-US" sz="3000" u="sng">
                <a:solidFill>
                  <a:schemeClr val="hlink"/>
                </a:solidFill>
                <a:hlinkClick r:id="rId3"/>
              </a:rPr>
              <a:t>inference - colab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409183" y="473343"/>
            <a:ext cx="11373633" cy="99134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</a:pPr>
            <a:r>
              <a:rPr lang="en-US"/>
              <a:t>什麼是語音辨識？</a:t>
            </a:r>
            <a:endParaRPr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409182" y="1640909"/>
            <a:ext cx="11373600" cy="45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Input: speech signal</a:t>
            </a:r>
            <a:endParaRPr/>
          </a:p>
          <a:p>
            <a:pPr indent="-294894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Output: </a:t>
            </a:r>
            <a:endParaRPr/>
          </a:p>
          <a:p>
            <a:pPr indent="-29146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Char char="◆"/>
            </a:pPr>
            <a:r>
              <a:rPr lang="en-US"/>
              <a:t>words: </a:t>
            </a:r>
            <a:r>
              <a:rPr lang="en-US" u="sng"/>
              <a:t>今天</a:t>
            </a:r>
            <a:r>
              <a:rPr lang="en-US"/>
              <a:t> </a:t>
            </a:r>
            <a:r>
              <a:rPr lang="en-US" u="sng"/>
              <a:t>天氣</a:t>
            </a:r>
            <a:r>
              <a:rPr lang="en-US"/>
              <a:t> </a:t>
            </a:r>
            <a:r>
              <a:rPr lang="en-US" u="sng"/>
              <a:t>很</a:t>
            </a:r>
            <a:r>
              <a:rPr lang="en-US"/>
              <a:t> </a:t>
            </a:r>
            <a:r>
              <a:rPr lang="en-US" u="sng"/>
              <a:t>好</a:t>
            </a:r>
            <a:endParaRPr u="sng"/>
          </a:p>
          <a:p>
            <a:pPr indent="-29146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Char char="◆"/>
            </a:pPr>
            <a:r>
              <a:rPr lang="en-US"/>
              <a:t>graphemes (最小的書寫單位): </a:t>
            </a:r>
            <a:r>
              <a:rPr lang="en-US" u="sng"/>
              <a:t>今</a:t>
            </a:r>
            <a:r>
              <a:rPr lang="en-US"/>
              <a:t> </a:t>
            </a:r>
            <a:r>
              <a:rPr lang="en-US" u="sng"/>
              <a:t>天</a:t>
            </a:r>
            <a:r>
              <a:rPr lang="en-US"/>
              <a:t> </a:t>
            </a:r>
            <a:r>
              <a:rPr lang="en-US" u="sng"/>
              <a:t>天</a:t>
            </a:r>
            <a:r>
              <a:rPr lang="en-US"/>
              <a:t> </a:t>
            </a:r>
            <a:r>
              <a:rPr lang="en-US" u="sng"/>
              <a:t>氣</a:t>
            </a:r>
            <a:r>
              <a:rPr lang="en-US"/>
              <a:t> </a:t>
            </a:r>
            <a:r>
              <a:rPr lang="en-US" u="sng"/>
              <a:t>很</a:t>
            </a:r>
            <a:r>
              <a:rPr lang="en-US"/>
              <a:t> </a:t>
            </a:r>
            <a:r>
              <a:rPr lang="en-US" u="sng"/>
              <a:t>好</a:t>
            </a:r>
            <a:endParaRPr u="sng"/>
          </a:p>
        </p:txBody>
      </p:sp>
      <p:sp>
        <p:nvSpPr>
          <p:cNvPr id="120" name="Google Shape;120;p17"/>
          <p:cNvSpPr/>
          <p:nvPr>
            <p:ph idx="12" type="sldNum"/>
          </p:nvPr>
        </p:nvSpPr>
        <p:spPr>
          <a:xfrm>
            <a:off x="11412045" y="6373368"/>
            <a:ext cx="365760" cy="365760"/>
          </a:xfrm>
          <a:prstGeom prst="ellipse">
            <a:avLst/>
          </a:prstGeom>
          <a:solidFill>
            <a:srgbClr val="C00000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1" name="Google Shape;12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3588" y="3924400"/>
            <a:ext cx="17716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/>
          <p:cNvSpPr txBox="1"/>
          <p:nvPr/>
        </p:nvSpPr>
        <p:spPr>
          <a:xfrm>
            <a:off x="1417463" y="4781650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Input Speech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23" name="Google Shape;12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1538" y="3895825"/>
            <a:ext cx="14097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7"/>
          <p:cNvSpPr txBox="1"/>
          <p:nvPr/>
        </p:nvSpPr>
        <p:spPr>
          <a:xfrm>
            <a:off x="3634438" y="4781650"/>
            <a:ext cx="2043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Feature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Extraction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3391938" y="42601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5427938" y="42601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5987538" y="3813175"/>
            <a:ext cx="2116800" cy="1079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Black Box</a:t>
            </a:r>
            <a:endParaRPr sz="2400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8" name="Google Shape;128;p17"/>
          <p:cNvSpPr/>
          <p:nvPr/>
        </p:nvSpPr>
        <p:spPr>
          <a:xfrm>
            <a:off x="8171038" y="42601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"/>
          <p:cNvSpPr txBox="1"/>
          <p:nvPr/>
        </p:nvSpPr>
        <p:spPr>
          <a:xfrm>
            <a:off x="8730638" y="3857425"/>
            <a:ext cx="20439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Output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Sequence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3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44"/>
          <p:cNvSpPr txBox="1"/>
          <p:nvPr>
            <p:ph type="ctrTitle"/>
          </p:nvPr>
        </p:nvSpPr>
        <p:spPr>
          <a:xfrm>
            <a:off x="1600200" y="2386744"/>
            <a:ext cx="8991600" cy="164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wentieth Century"/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工商服務時間！！！！！</a:t>
            </a:r>
            <a:endParaRPr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75" name="Google Shape;1075;p44"/>
          <p:cNvSpPr txBox="1"/>
          <p:nvPr>
            <p:ph idx="1" type="subTitle"/>
          </p:nvPr>
        </p:nvSpPr>
        <p:spPr>
          <a:xfrm>
            <a:off x="2695194" y="4352544"/>
            <a:ext cx="68016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6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9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p45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</a:pPr>
            <a:r>
              <a:rPr lang="en-US"/>
              <a:t>End-to-end-ASR-Pytorch</a:t>
            </a:r>
            <a:endParaRPr/>
          </a:p>
        </p:txBody>
      </p:sp>
      <p:sp>
        <p:nvSpPr>
          <p:cNvPr id="1081" name="Google Shape;1081;p45"/>
          <p:cNvSpPr txBox="1"/>
          <p:nvPr>
            <p:ph idx="1" type="body"/>
          </p:nvPr>
        </p:nvSpPr>
        <p:spPr>
          <a:xfrm>
            <a:off x="409182" y="1640909"/>
            <a:ext cx="11373600" cy="45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實驗室同學的程式，想解鎖完整版可以點擊以下連結</a:t>
            </a:r>
            <a:endParaRPr/>
          </a:p>
          <a:p>
            <a:pPr indent="-29489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https://github.com/Alexander-H-Liu/End-to-end-ASR-Pytorch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2" name="Google Shape;1082;p45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  <a:solidFill>
            <a:srgbClr val="C00000">
              <a:alpha val="69800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6" name="Shape 1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Google Shape;1087;p46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</a:pPr>
            <a:r>
              <a:rPr lang="en-US"/>
              <a:t>TensorFlow-Addons</a:t>
            </a:r>
            <a:endParaRPr/>
          </a:p>
        </p:txBody>
      </p:sp>
      <p:sp>
        <p:nvSpPr>
          <p:cNvPr id="1088" name="Google Shape;1088;p46"/>
          <p:cNvSpPr txBox="1"/>
          <p:nvPr>
            <p:ph idx="1" type="body"/>
          </p:nvPr>
        </p:nvSpPr>
        <p:spPr>
          <a:xfrm>
            <a:off x="409182" y="1640909"/>
            <a:ext cx="11373600" cy="45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Stars, issues and pull requests are really appreciated!</a:t>
            </a:r>
            <a:endParaRPr/>
          </a:p>
          <a:p>
            <a:pPr indent="-29489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https://github.com/tensorflow/addons</a:t>
            </a:r>
            <a:endParaRPr/>
          </a:p>
          <a:p>
            <a:pPr indent="-29489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https://github.com/WindQAQ</a:t>
            </a:r>
            <a:endParaRPr/>
          </a:p>
        </p:txBody>
      </p:sp>
      <p:sp>
        <p:nvSpPr>
          <p:cNvPr id="1089" name="Google Shape;1089;p46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  <a:solidFill>
            <a:srgbClr val="C00000">
              <a:alpha val="69800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90" name="Google Shape;1090;p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6475" y="613988"/>
            <a:ext cx="2596250" cy="7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4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47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096" name="Google Shape;1096;p47"/>
          <p:cNvSpPr txBox="1"/>
          <p:nvPr>
            <p:ph idx="1" type="body"/>
          </p:nvPr>
        </p:nvSpPr>
        <p:spPr>
          <a:xfrm>
            <a:off x="409182" y="1640909"/>
            <a:ext cx="11373600" cy="45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Towards End-to-End Speech Recognition</a:t>
            </a:r>
            <a:endParaRPr/>
          </a:p>
          <a:p>
            <a:pPr indent="-29489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李琳山教授課程</a:t>
            </a:r>
            <a:endParaRPr/>
          </a:p>
          <a:p>
            <a:pPr indent="-29489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 u="sng">
                <a:solidFill>
                  <a:schemeClr val="hlink"/>
                </a:solidFill>
                <a:hlinkClick r:id="rId5"/>
              </a:rPr>
              <a:t>李宏毅教授課程</a:t>
            </a:r>
            <a:endParaRPr/>
          </a:p>
        </p:txBody>
      </p:sp>
      <p:sp>
        <p:nvSpPr>
          <p:cNvPr id="1097" name="Google Shape;1097;p47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  <a:solidFill>
            <a:srgbClr val="C00000">
              <a:alpha val="69800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</a:pPr>
            <a:r>
              <a:rPr lang="en-US"/>
              <a:t>什麼是語音辨識？</a:t>
            </a:r>
            <a:endParaRPr/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409182" y="1640909"/>
            <a:ext cx="11373600" cy="45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Input: speech signal</a:t>
            </a:r>
            <a:endParaRPr/>
          </a:p>
          <a:p>
            <a:pPr indent="-294894" lvl="0" marL="457200" rtl="0" algn="l"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Output: </a:t>
            </a:r>
            <a:endParaRPr/>
          </a:p>
          <a:p>
            <a:pPr indent="-291465" lvl="1" marL="914400" rtl="0" algn="l">
              <a:spcBef>
                <a:spcPts val="0"/>
              </a:spcBef>
              <a:spcAft>
                <a:spcPts val="0"/>
              </a:spcAft>
              <a:buSzPts val="990"/>
              <a:buChar char="◆"/>
            </a:pPr>
            <a:r>
              <a:rPr lang="en-US"/>
              <a:t>words: </a:t>
            </a:r>
            <a:r>
              <a:rPr lang="en-US" u="sng"/>
              <a:t>今天</a:t>
            </a:r>
            <a:r>
              <a:rPr lang="en-US"/>
              <a:t> </a:t>
            </a:r>
            <a:r>
              <a:rPr lang="en-US" u="sng"/>
              <a:t>天氣</a:t>
            </a:r>
            <a:r>
              <a:rPr lang="en-US"/>
              <a:t> </a:t>
            </a:r>
            <a:r>
              <a:rPr lang="en-US" u="sng"/>
              <a:t>很</a:t>
            </a:r>
            <a:r>
              <a:rPr lang="en-US"/>
              <a:t> </a:t>
            </a:r>
            <a:r>
              <a:rPr lang="en-US" u="sng"/>
              <a:t>好</a:t>
            </a:r>
            <a:endParaRPr u="sng"/>
          </a:p>
          <a:p>
            <a:pPr indent="-291465" lvl="1" marL="914400" rtl="0" algn="l">
              <a:spcBef>
                <a:spcPts val="0"/>
              </a:spcBef>
              <a:spcAft>
                <a:spcPts val="0"/>
              </a:spcAft>
              <a:buSzPts val="990"/>
              <a:buChar char="◆"/>
            </a:pPr>
            <a:r>
              <a:rPr lang="en-US"/>
              <a:t>graphemes (最小的書寫單位): </a:t>
            </a:r>
            <a:r>
              <a:rPr lang="en-US" u="sng"/>
              <a:t>今</a:t>
            </a:r>
            <a:r>
              <a:rPr lang="en-US"/>
              <a:t> </a:t>
            </a:r>
            <a:r>
              <a:rPr lang="en-US" u="sng"/>
              <a:t>天</a:t>
            </a:r>
            <a:r>
              <a:rPr lang="en-US"/>
              <a:t> </a:t>
            </a:r>
            <a:r>
              <a:rPr lang="en-US" u="sng"/>
              <a:t>天</a:t>
            </a:r>
            <a:r>
              <a:rPr lang="en-US"/>
              <a:t> </a:t>
            </a:r>
            <a:r>
              <a:rPr lang="en-US" u="sng"/>
              <a:t>氣</a:t>
            </a:r>
            <a:r>
              <a:rPr lang="en-US"/>
              <a:t> </a:t>
            </a:r>
            <a:r>
              <a:rPr lang="en-US" u="sng"/>
              <a:t>很</a:t>
            </a:r>
            <a:r>
              <a:rPr lang="en-US"/>
              <a:t> </a:t>
            </a:r>
            <a:r>
              <a:rPr lang="en-US" u="sng"/>
              <a:t>好</a:t>
            </a:r>
            <a:endParaRPr/>
          </a:p>
        </p:txBody>
      </p:sp>
      <p:sp>
        <p:nvSpPr>
          <p:cNvPr id="136" name="Google Shape;136;p18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  <a:solidFill>
            <a:srgbClr val="C00000">
              <a:alpha val="69800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7" name="Google Shape;13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3588" y="3924400"/>
            <a:ext cx="17716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8"/>
          <p:cNvSpPr txBox="1"/>
          <p:nvPr/>
        </p:nvSpPr>
        <p:spPr>
          <a:xfrm>
            <a:off x="1417463" y="4781650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你好呀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39" name="Google Shape;13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1538" y="3895825"/>
            <a:ext cx="14097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8"/>
          <p:cNvSpPr txBox="1"/>
          <p:nvPr/>
        </p:nvSpPr>
        <p:spPr>
          <a:xfrm>
            <a:off x="3634438" y="4781650"/>
            <a:ext cx="2043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Feature Extraction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1" name="Google Shape;141;p18"/>
          <p:cNvSpPr/>
          <p:nvPr/>
        </p:nvSpPr>
        <p:spPr>
          <a:xfrm>
            <a:off x="3391938" y="42601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8"/>
          <p:cNvSpPr/>
          <p:nvPr/>
        </p:nvSpPr>
        <p:spPr>
          <a:xfrm>
            <a:off x="5427938" y="42601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8"/>
          <p:cNvSpPr/>
          <p:nvPr/>
        </p:nvSpPr>
        <p:spPr>
          <a:xfrm>
            <a:off x="5987538" y="3813175"/>
            <a:ext cx="2116800" cy="1079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Black Box</a:t>
            </a:r>
            <a:endParaRPr sz="2400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4" name="Google Shape;144;p18"/>
          <p:cNvSpPr/>
          <p:nvPr/>
        </p:nvSpPr>
        <p:spPr>
          <a:xfrm>
            <a:off x="8171038" y="42601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8"/>
          <p:cNvSpPr txBox="1"/>
          <p:nvPr/>
        </p:nvSpPr>
        <p:spPr>
          <a:xfrm>
            <a:off x="8730638" y="4060675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你好呀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</a:pPr>
            <a:r>
              <a:rPr lang="en-US"/>
              <a:t>Feature Extraction - Filter bank</a:t>
            </a:r>
            <a:endParaRPr/>
          </a:p>
        </p:txBody>
      </p:sp>
      <p:sp>
        <p:nvSpPr>
          <p:cNvPr id="151" name="Google Shape;151;p19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  <a:solidFill>
            <a:srgbClr val="C00000">
              <a:alpha val="69800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2" name="Google Shape;15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863" y="1986450"/>
            <a:ext cx="17716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9"/>
          <p:cNvSpPr/>
          <p:nvPr/>
        </p:nvSpPr>
        <p:spPr>
          <a:xfrm>
            <a:off x="4416536" y="2397475"/>
            <a:ext cx="9456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9"/>
          <p:cNvSpPr txBox="1"/>
          <p:nvPr/>
        </p:nvSpPr>
        <p:spPr>
          <a:xfrm>
            <a:off x="3867363" y="1812775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DFT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55" name="Google Shape;15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2250" y="1611210"/>
            <a:ext cx="3469451" cy="1758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9"/>
          <p:cNvSpPr/>
          <p:nvPr/>
        </p:nvSpPr>
        <p:spPr>
          <a:xfrm>
            <a:off x="7883400" y="1542825"/>
            <a:ext cx="178800" cy="1886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9"/>
          <p:cNvSpPr/>
          <p:nvPr/>
        </p:nvSpPr>
        <p:spPr>
          <a:xfrm>
            <a:off x="8118600" y="2173100"/>
            <a:ext cx="903000" cy="30105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08850" y="3647175"/>
            <a:ext cx="180975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9"/>
          <p:cNvSpPr txBox="1"/>
          <p:nvPr/>
        </p:nvSpPr>
        <p:spPr>
          <a:xfrm>
            <a:off x="7017950" y="5070700"/>
            <a:ext cx="3009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latin typeface="Rockwell"/>
                <a:ea typeface="Rockwell"/>
                <a:cs typeface="Rockwell"/>
                <a:sym typeface="Rockwell"/>
              </a:rPr>
              <a:t>.</a:t>
            </a:r>
            <a:endParaRPr b="1" sz="12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latin typeface="Rockwell"/>
                <a:ea typeface="Rockwell"/>
                <a:cs typeface="Rockwell"/>
                <a:sym typeface="Rockwell"/>
              </a:rPr>
              <a:t>.</a:t>
            </a:r>
            <a:endParaRPr b="1" sz="12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latin typeface="Rockwell"/>
                <a:ea typeface="Rockwell"/>
                <a:cs typeface="Rockwell"/>
                <a:sym typeface="Rockwell"/>
              </a:rPr>
              <a:t>.</a:t>
            </a:r>
            <a:endParaRPr b="1" sz="1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0" name="Google Shape;160;p19"/>
          <p:cNvSpPr/>
          <p:nvPr/>
        </p:nvSpPr>
        <p:spPr>
          <a:xfrm rot="10800000">
            <a:off x="5362136" y="3923350"/>
            <a:ext cx="9456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9"/>
          <p:cNvSpPr/>
          <p:nvPr/>
        </p:nvSpPr>
        <p:spPr>
          <a:xfrm rot="10800000">
            <a:off x="5362136" y="4771900"/>
            <a:ext cx="9456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9"/>
          <p:cNvSpPr/>
          <p:nvPr/>
        </p:nvSpPr>
        <p:spPr>
          <a:xfrm rot="10800000">
            <a:off x="5362136" y="6061900"/>
            <a:ext cx="9456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9"/>
          <p:cNvSpPr txBox="1"/>
          <p:nvPr/>
        </p:nvSpPr>
        <p:spPr>
          <a:xfrm>
            <a:off x="8118588" y="5436525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Filter bank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4" name="Google Shape;164;p19"/>
          <p:cNvSpPr/>
          <p:nvPr/>
        </p:nvSpPr>
        <p:spPr>
          <a:xfrm>
            <a:off x="4750750" y="3580250"/>
            <a:ext cx="507900" cy="29244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9"/>
          <p:cNvSpPr/>
          <p:nvPr/>
        </p:nvSpPr>
        <p:spPr>
          <a:xfrm>
            <a:off x="4854225" y="3796625"/>
            <a:ext cx="300900" cy="3657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"/>
          <p:cNvSpPr/>
          <p:nvPr/>
        </p:nvSpPr>
        <p:spPr>
          <a:xfrm>
            <a:off x="4854225" y="4681900"/>
            <a:ext cx="300900" cy="3657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9"/>
          <p:cNvSpPr/>
          <p:nvPr/>
        </p:nvSpPr>
        <p:spPr>
          <a:xfrm>
            <a:off x="4854250" y="5971900"/>
            <a:ext cx="300900" cy="3657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/>
          <p:nvPr/>
        </p:nvSpPr>
        <p:spPr>
          <a:xfrm rot="10800000">
            <a:off x="3642461" y="4771900"/>
            <a:ext cx="9456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9"/>
          <p:cNvSpPr txBox="1"/>
          <p:nvPr/>
        </p:nvSpPr>
        <p:spPr>
          <a:xfrm>
            <a:off x="3093288" y="4115450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log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0" name="Google Shape;170;p19"/>
          <p:cNvSpPr txBox="1"/>
          <p:nvPr/>
        </p:nvSpPr>
        <p:spPr>
          <a:xfrm>
            <a:off x="104475" y="5571700"/>
            <a:ext cx="3762900" cy="6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u="sng">
                <a:solidFill>
                  <a:schemeClr val="hlink"/>
                </a:solidFill>
                <a:latin typeface="Rockwell"/>
                <a:ea typeface="Rockwell"/>
                <a:cs typeface="Rockwell"/>
                <a:sym typeface="Rockwell"/>
                <a:hlinkClick r:id="rId6"/>
              </a:rPr>
              <a:t>step-by-step - colab</a:t>
            </a:r>
            <a:endParaRPr sz="3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</a:pPr>
            <a:r>
              <a:rPr lang="en-US"/>
              <a:t>傳統的 ASR</a:t>
            </a:r>
            <a:endParaRPr/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409182" y="1639271"/>
            <a:ext cx="11373600" cy="45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Black box </a:t>
            </a:r>
            <a:r>
              <a:rPr lang="en-US"/>
              <a:t>裡面有很多部</a:t>
            </a:r>
            <a:r>
              <a:rPr lang="en-US"/>
              <a:t>份，每個部份是分開訓練的</a:t>
            </a:r>
            <a:endParaRPr/>
          </a:p>
        </p:txBody>
      </p:sp>
      <p:sp>
        <p:nvSpPr>
          <p:cNvPr id="177" name="Google Shape;177;p20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  <a:solidFill>
            <a:srgbClr val="C00000">
              <a:alpha val="69800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8" name="Google Shape;17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3575" y="2523100"/>
            <a:ext cx="17716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0"/>
          <p:cNvSpPr txBox="1"/>
          <p:nvPr/>
        </p:nvSpPr>
        <p:spPr>
          <a:xfrm>
            <a:off x="1417450" y="3380350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Input Speech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80" name="Google Shape;18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1525" y="2494525"/>
            <a:ext cx="14097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0"/>
          <p:cNvSpPr txBox="1"/>
          <p:nvPr/>
        </p:nvSpPr>
        <p:spPr>
          <a:xfrm>
            <a:off x="3634425" y="3380350"/>
            <a:ext cx="2043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Feature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Extraction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2" name="Google Shape;182;p20"/>
          <p:cNvSpPr/>
          <p:nvPr/>
        </p:nvSpPr>
        <p:spPr>
          <a:xfrm>
            <a:off x="3391925" y="28588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0"/>
          <p:cNvSpPr/>
          <p:nvPr/>
        </p:nvSpPr>
        <p:spPr>
          <a:xfrm>
            <a:off x="5427925" y="28588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0"/>
          <p:cNvSpPr/>
          <p:nvPr/>
        </p:nvSpPr>
        <p:spPr>
          <a:xfrm>
            <a:off x="5987525" y="2411875"/>
            <a:ext cx="2116800" cy="1079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Black Box</a:t>
            </a:r>
            <a:endParaRPr sz="2400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5" name="Google Shape;185;p20"/>
          <p:cNvSpPr/>
          <p:nvPr/>
        </p:nvSpPr>
        <p:spPr>
          <a:xfrm>
            <a:off x="8171025" y="28588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0"/>
          <p:cNvSpPr txBox="1"/>
          <p:nvPr/>
        </p:nvSpPr>
        <p:spPr>
          <a:xfrm>
            <a:off x="8730625" y="2456125"/>
            <a:ext cx="20439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Output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Sequence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187" name="Google Shape;187;p20"/>
          <p:cNvCxnSpPr/>
          <p:nvPr/>
        </p:nvCxnSpPr>
        <p:spPr>
          <a:xfrm rot="5400000">
            <a:off x="5621375" y="3577525"/>
            <a:ext cx="1510500" cy="1338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8" name="Google Shape;188;p20"/>
          <p:cNvCxnSpPr>
            <a:stCxn id="184" idx="2"/>
          </p:cNvCxnSpPr>
          <p:nvPr/>
        </p:nvCxnSpPr>
        <p:spPr>
          <a:xfrm flipH="1" rot="-5400000">
            <a:off x="6999425" y="3538075"/>
            <a:ext cx="1510500" cy="1417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9" name="Google Shape;189;p20"/>
          <p:cNvCxnSpPr/>
          <p:nvPr/>
        </p:nvCxnSpPr>
        <p:spPr>
          <a:xfrm>
            <a:off x="7045925" y="4237750"/>
            <a:ext cx="0" cy="78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0" name="Google Shape;190;p20"/>
          <p:cNvSpPr/>
          <p:nvPr/>
        </p:nvSpPr>
        <p:spPr>
          <a:xfrm>
            <a:off x="5131488" y="5002075"/>
            <a:ext cx="1197125" cy="1197125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Acoustic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Model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1" name="Google Shape;191;p20"/>
          <p:cNvSpPr/>
          <p:nvPr/>
        </p:nvSpPr>
        <p:spPr>
          <a:xfrm>
            <a:off x="6475200" y="5002075"/>
            <a:ext cx="1197125" cy="1197125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Lexicon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2" name="Google Shape;192;p20"/>
          <p:cNvSpPr/>
          <p:nvPr/>
        </p:nvSpPr>
        <p:spPr>
          <a:xfrm>
            <a:off x="7818913" y="5002075"/>
            <a:ext cx="1197125" cy="1197125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Language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Model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1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Twentieth Century"/>
              <a:buNone/>
            </a:pPr>
            <a:r>
              <a:rPr lang="en-US"/>
              <a:t>傳統的 ASR</a:t>
            </a:r>
            <a:endParaRPr/>
          </a:p>
        </p:txBody>
      </p:sp>
      <p:sp>
        <p:nvSpPr>
          <p:cNvPr id="198" name="Google Shape;198;p21"/>
          <p:cNvSpPr txBox="1"/>
          <p:nvPr>
            <p:ph idx="1" type="body"/>
          </p:nvPr>
        </p:nvSpPr>
        <p:spPr>
          <a:xfrm>
            <a:off x="409182" y="1639271"/>
            <a:ext cx="11373600" cy="45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Black box 裡面有很多部份，每個部份是分開訓練的</a:t>
            </a:r>
            <a:endParaRPr/>
          </a:p>
        </p:txBody>
      </p:sp>
      <p:sp>
        <p:nvSpPr>
          <p:cNvPr id="199" name="Google Shape;199;p21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  <a:solidFill>
            <a:srgbClr val="C00000">
              <a:alpha val="69800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00" name="Google Shape;20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3575" y="2523100"/>
            <a:ext cx="17716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1"/>
          <p:cNvSpPr txBox="1"/>
          <p:nvPr/>
        </p:nvSpPr>
        <p:spPr>
          <a:xfrm>
            <a:off x="1417450" y="3380350"/>
            <a:ext cx="204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Input Speech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202" name="Google Shape;20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1525" y="2494525"/>
            <a:ext cx="14097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1"/>
          <p:cNvSpPr txBox="1"/>
          <p:nvPr/>
        </p:nvSpPr>
        <p:spPr>
          <a:xfrm>
            <a:off x="3634425" y="3380350"/>
            <a:ext cx="2043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Feature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Extraction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04" name="Google Shape;204;p21"/>
          <p:cNvSpPr/>
          <p:nvPr/>
        </p:nvSpPr>
        <p:spPr>
          <a:xfrm>
            <a:off x="3391925" y="28588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1"/>
          <p:cNvSpPr/>
          <p:nvPr/>
        </p:nvSpPr>
        <p:spPr>
          <a:xfrm>
            <a:off x="5427925" y="28588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1"/>
          <p:cNvSpPr/>
          <p:nvPr/>
        </p:nvSpPr>
        <p:spPr>
          <a:xfrm>
            <a:off x="5987525" y="2411875"/>
            <a:ext cx="2116800" cy="1079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Black Box</a:t>
            </a:r>
            <a:endParaRPr sz="2400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07" name="Google Shape;207;p21"/>
          <p:cNvSpPr/>
          <p:nvPr/>
        </p:nvSpPr>
        <p:spPr>
          <a:xfrm>
            <a:off x="8171025" y="2858875"/>
            <a:ext cx="492900" cy="18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1"/>
          <p:cNvSpPr txBox="1"/>
          <p:nvPr/>
        </p:nvSpPr>
        <p:spPr>
          <a:xfrm>
            <a:off x="8730625" y="2456125"/>
            <a:ext cx="20439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Output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Sequence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209" name="Google Shape;209;p21"/>
          <p:cNvCxnSpPr/>
          <p:nvPr/>
        </p:nvCxnSpPr>
        <p:spPr>
          <a:xfrm rot="5400000">
            <a:off x="5621375" y="3577525"/>
            <a:ext cx="1510500" cy="1338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0" name="Google Shape;210;p21"/>
          <p:cNvCxnSpPr>
            <a:stCxn id="206" idx="2"/>
          </p:cNvCxnSpPr>
          <p:nvPr/>
        </p:nvCxnSpPr>
        <p:spPr>
          <a:xfrm flipH="1" rot="-5400000">
            <a:off x="6999425" y="3538075"/>
            <a:ext cx="1510500" cy="1417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1" name="Google Shape;211;p21"/>
          <p:cNvCxnSpPr/>
          <p:nvPr/>
        </p:nvCxnSpPr>
        <p:spPr>
          <a:xfrm>
            <a:off x="7045925" y="4237750"/>
            <a:ext cx="0" cy="78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2" name="Google Shape;212;p21"/>
          <p:cNvSpPr/>
          <p:nvPr/>
        </p:nvSpPr>
        <p:spPr>
          <a:xfrm>
            <a:off x="5131488" y="5002075"/>
            <a:ext cx="1197125" cy="1197125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Acoustic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Model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3" name="Google Shape;213;p21"/>
          <p:cNvSpPr/>
          <p:nvPr/>
        </p:nvSpPr>
        <p:spPr>
          <a:xfrm>
            <a:off x="6475200" y="5002075"/>
            <a:ext cx="1197125" cy="1197125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Lexicon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4" name="Google Shape;214;p21"/>
          <p:cNvSpPr/>
          <p:nvPr/>
        </p:nvSpPr>
        <p:spPr>
          <a:xfrm>
            <a:off x="7818913" y="5002075"/>
            <a:ext cx="1197125" cy="1197125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Language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Model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5" name="Google Shape;215;p21"/>
          <p:cNvSpPr txBox="1"/>
          <p:nvPr>
            <p:ph idx="1" type="body"/>
          </p:nvPr>
        </p:nvSpPr>
        <p:spPr>
          <a:xfrm>
            <a:off x="589800" y="3965050"/>
            <a:ext cx="11373600" cy="27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Input Speech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US" sz="1400"/>
              <a:t>this is speech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Acoustic Model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US" sz="1400"/>
              <a:t>(th-ih-s-ih-z-s-p-ib-ch)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Lexicon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US" sz="1400"/>
              <a:t>(th-i-is) -&gt; this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US" sz="1400"/>
              <a:t>(ih-z) -&gt; is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US" sz="1400"/>
              <a:t>(s-p-iy-ch) -&gt; speech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Language Model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US" sz="1400"/>
              <a:t>(this) - (is) - (speech)</a:t>
            </a:r>
            <a:endParaRPr sz="1400"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◆"/>
            </a:pPr>
            <a:r>
              <a:rPr lang="en-US" sz="1400"/>
              <a:t>P(this) P(is | this) P(speech | this is)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2"/>
          <p:cNvSpPr txBox="1"/>
          <p:nvPr>
            <p:ph type="title"/>
          </p:nvPr>
        </p:nvSpPr>
        <p:spPr>
          <a:xfrm>
            <a:off x="409183" y="473343"/>
            <a:ext cx="11373600" cy="991200"/>
          </a:xfrm>
          <a:prstGeom prst="rect">
            <a:avLst/>
          </a:prstGeom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End-to-end ASR</a:t>
            </a:r>
            <a:endParaRPr/>
          </a:p>
        </p:txBody>
      </p:sp>
      <p:sp>
        <p:nvSpPr>
          <p:cNvPr id="222" name="Google Shape;222;p22"/>
          <p:cNvSpPr txBox="1"/>
          <p:nvPr>
            <p:ph idx="1" type="body"/>
          </p:nvPr>
        </p:nvSpPr>
        <p:spPr>
          <a:xfrm>
            <a:off x="409182" y="1640909"/>
            <a:ext cx="11373600" cy="455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894" lvl="0" marL="457200" rtl="0" algn="l">
              <a:spcBef>
                <a:spcPts val="100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直接將 input speech 轉換成 output sequence</a:t>
            </a:r>
            <a:endParaRPr/>
          </a:p>
          <a:p>
            <a:pPr indent="-294894" lvl="0" marL="457200" rtl="0" algn="l">
              <a:spcBef>
                <a:spcPts val="0"/>
              </a:spcBef>
              <a:spcAft>
                <a:spcPts val="0"/>
              </a:spcAft>
              <a:buSzPts val="1044"/>
              <a:buChar char="●"/>
            </a:pPr>
            <a:r>
              <a:rPr lang="en-US"/>
              <a:t>把所有部份合在一起，end-to-end 訓練</a:t>
            </a:r>
            <a:endParaRPr/>
          </a:p>
        </p:txBody>
      </p:sp>
      <p:sp>
        <p:nvSpPr>
          <p:cNvPr id="223" name="Google Shape;223;p22"/>
          <p:cNvSpPr/>
          <p:nvPr>
            <p:ph idx="12" type="sldNum"/>
          </p:nvPr>
        </p:nvSpPr>
        <p:spPr>
          <a:xfrm>
            <a:off x="11412045" y="6373368"/>
            <a:ext cx="365700" cy="365700"/>
          </a:xfrm>
          <a:prstGeom prst="ellipse">
            <a:avLst/>
          </a:prstGeom>
        </p:spPr>
        <p:txBody>
          <a:bodyPr anchorCtr="0" anchor="ctr" bIns="45700" lIns="18275" spcFirstLastPara="1" rIns="1827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4" name="Google Shape;2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6186" y="3133526"/>
            <a:ext cx="1655635" cy="755518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2"/>
          <p:cNvSpPr txBox="1"/>
          <p:nvPr/>
        </p:nvSpPr>
        <p:spPr>
          <a:xfrm>
            <a:off x="1268975" y="3889044"/>
            <a:ext cx="19101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Input Speech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226" name="Google Shape;22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37108" y="3108342"/>
            <a:ext cx="1317387" cy="805886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2"/>
          <p:cNvSpPr txBox="1"/>
          <p:nvPr/>
        </p:nvSpPr>
        <p:spPr>
          <a:xfrm>
            <a:off x="3340773" y="3889044"/>
            <a:ext cx="19101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Feature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Extraction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28" name="Google Shape;228;p22"/>
          <p:cNvSpPr/>
          <p:nvPr/>
        </p:nvSpPr>
        <p:spPr>
          <a:xfrm>
            <a:off x="3114153" y="3429454"/>
            <a:ext cx="460500" cy="163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2"/>
          <p:cNvSpPr/>
          <p:nvPr/>
        </p:nvSpPr>
        <p:spPr>
          <a:xfrm>
            <a:off x="5016827" y="3429454"/>
            <a:ext cx="460500" cy="163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2"/>
          <p:cNvSpPr/>
          <p:nvPr/>
        </p:nvSpPr>
        <p:spPr>
          <a:xfrm>
            <a:off x="5539782" y="3035500"/>
            <a:ext cx="1978200" cy="9516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Black Box</a:t>
            </a:r>
            <a:endParaRPr sz="2400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1" name="Google Shape;231;p22"/>
          <p:cNvSpPr/>
          <p:nvPr/>
        </p:nvSpPr>
        <p:spPr>
          <a:xfrm>
            <a:off x="7580297" y="3429454"/>
            <a:ext cx="460500" cy="163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2"/>
          <p:cNvSpPr txBox="1"/>
          <p:nvPr/>
        </p:nvSpPr>
        <p:spPr>
          <a:xfrm>
            <a:off x="8103251" y="3074499"/>
            <a:ext cx="1910100" cy="8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Output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Rockwell"/>
                <a:ea typeface="Rockwell"/>
                <a:cs typeface="Rockwell"/>
                <a:sym typeface="Rockwell"/>
              </a:rPr>
              <a:t>Sequence</a:t>
            </a:r>
            <a:endParaRPr sz="2400">
              <a:latin typeface="Rockwell"/>
              <a:ea typeface="Rockwell"/>
              <a:cs typeface="Rockwell"/>
              <a:sym typeface="Rockwell"/>
            </a:endParaRPr>
          </a:p>
        </p:txBody>
      </p:sp>
      <p:cxnSp>
        <p:nvCxnSpPr>
          <p:cNvPr id="233" name="Google Shape;233;p22"/>
          <p:cNvCxnSpPr/>
          <p:nvPr/>
        </p:nvCxnSpPr>
        <p:spPr>
          <a:xfrm rot="5400000">
            <a:off x="5237823" y="4027120"/>
            <a:ext cx="1331100" cy="1251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4" name="Google Shape;234;p22"/>
          <p:cNvCxnSpPr>
            <a:stCxn id="230" idx="2"/>
          </p:cNvCxnSpPr>
          <p:nvPr/>
        </p:nvCxnSpPr>
        <p:spPr>
          <a:xfrm flipH="1" rot="-5400000">
            <a:off x="6525732" y="3990250"/>
            <a:ext cx="1331100" cy="13248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5" name="Google Shape;235;p22"/>
          <p:cNvCxnSpPr/>
          <p:nvPr/>
        </p:nvCxnSpPr>
        <p:spPr>
          <a:xfrm>
            <a:off x="6528873" y="4644694"/>
            <a:ext cx="0" cy="69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6" name="Google Shape;236;p22"/>
          <p:cNvSpPr/>
          <p:nvPr/>
        </p:nvSpPr>
        <p:spPr>
          <a:xfrm>
            <a:off x="4739801" y="5318315"/>
            <a:ext cx="1118732" cy="1055060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Acoustic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Model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7" name="Google Shape;237;p22"/>
          <p:cNvSpPr/>
          <p:nvPr/>
        </p:nvSpPr>
        <p:spPr>
          <a:xfrm>
            <a:off x="5995522" y="5318315"/>
            <a:ext cx="1118732" cy="1055060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Lexicon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8" name="Google Shape;238;p22"/>
          <p:cNvSpPr/>
          <p:nvPr/>
        </p:nvSpPr>
        <p:spPr>
          <a:xfrm>
            <a:off x="7251242" y="5318315"/>
            <a:ext cx="1118732" cy="1055060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Language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Model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9" name="Google Shape;239;p22"/>
          <p:cNvSpPr/>
          <p:nvPr/>
        </p:nvSpPr>
        <p:spPr>
          <a:xfrm>
            <a:off x="4181075" y="4705075"/>
            <a:ext cx="4695600" cy="20340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2"/>
          <p:cNvSpPr/>
          <p:nvPr/>
        </p:nvSpPr>
        <p:spPr>
          <a:xfrm>
            <a:off x="8918124" y="5640325"/>
            <a:ext cx="686700" cy="163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2"/>
          <p:cNvSpPr/>
          <p:nvPr/>
        </p:nvSpPr>
        <p:spPr>
          <a:xfrm>
            <a:off x="9646274" y="5123525"/>
            <a:ext cx="2136500" cy="1331100"/>
          </a:xfrm>
          <a:prstGeom prst="flowChartMagneticDisk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End-to-end Trained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Rockwell"/>
                <a:ea typeface="Rockwell"/>
                <a:cs typeface="Rockwell"/>
                <a:sym typeface="Rockwell"/>
              </a:rPr>
              <a:t>Model</a:t>
            </a:r>
            <a:endParaRPr sz="16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3"/>
          <p:cNvSpPr txBox="1"/>
          <p:nvPr>
            <p:ph type="ctrTitle"/>
          </p:nvPr>
        </p:nvSpPr>
        <p:spPr>
          <a:xfrm>
            <a:off x="1600200" y="2386744"/>
            <a:ext cx="8991600" cy="164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1" anchor="ctr" bIns="182875" lIns="274300" spcFirstLastPara="1" rIns="274300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wentieth Century"/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Attention-based</a:t>
            </a:r>
            <a:endParaRPr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Twentieth Century"/>
              <a:buNone/>
            </a:pPr>
            <a:r>
              <a:rPr lang="en-US">
                <a:latin typeface="Rockwell"/>
                <a:ea typeface="Rockwell"/>
                <a:cs typeface="Rockwell"/>
                <a:sym typeface="Rockwell"/>
              </a:rPr>
              <a:t>Encoder-Decoder Model</a:t>
            </a:r>
            <a:endParaRPr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47" name="Google Shape;247;p23"/>
          <p:cNvSpPr txBox="1"/>
          <p:nvPr>
            <p:ph idx="1" type="subTitle"/>
          </p:nvPr>
        </p:nvSpPr>
        <p:spPr>
          <a:xfrm>
            <a:off x="2695194" y="4352544"/>
            <a:ext cx="68016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6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包裹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包裹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