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1" r:id="rId4"/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</p:sldIdLst>
  <p:sldSz cy="5143500" cx="9144000"/>
  <p:notesSz cx="6858000" cy="9144000"/>
  <p:embeddedFontLst>
    <p:embeddedFont>
      <p:font typeface="Sniglet"/>
      <p:regular r:id="rId42"/>
    </p:embeddedFont>
    <p:embeddedFont>
      <p:font typeface="Walter Turncoat"/>
      <p:regular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20" Type="http://schemas.openxmlformats.org/officeDocument/2006/relationships/slide" Target="slides/slide14.xml"/><Relationship Id="rId42" Type="http://schemas.openxmlformats.org/officeDocument/2006/relationships/font" Target="fonts/Sniglet-regular.fntdata"/><Relationship Id="rId41" Type="http://schemas.openxmlformats.org/officeDocument/2006/relationships/slide" Target="slides/slide35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43" Type="http://schemas.openxmlformats.org/officeDocument/2006/relationships/font" Target="fonts/WalterTurncoat-regular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pt.cc/fzfJax" TargetMode="External"/><Relationship Id="rId3" Type="http://schemas.openxmlformats.org/officeDocument/2006/relationships/hyperlink" Target="https://ppt.cc/fyzLzx" TargetMode="Externa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pt.cc/fzfJax" TargetMode="External"/><Relationship Id="rId3" Type="http://schemas.openxmlformats.org/officeDocument/2006/relationships/hyperlink" Target="https://ppt.cc/fyzLzx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5f67b53350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5f67b53350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5f52e0c83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5f52e0c83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5f52e0c83c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5f52e0c83c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5f52e0c83c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5f52e0c83c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5f52e0c83c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5f52e0c83c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5f52e0c83c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5f52e0c83c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5f52e0c83c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5f52e0c83c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5f52e0c83c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5f52e0c83c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5f52e0c83c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5f52e0c83c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5f52e0c83c_2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5f52e0c83c_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5f52e0c83c_2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5f52e0c83c_2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5f52e0c83c_2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5f52e0c83c_2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解釋三圍tensor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5f52e0c83c_2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5f52e0c83c_2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5f67b53350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5f67b53350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5f52e0c83c_2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5f52e0c83c_2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5f52e0c83c_2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5f52e0c83c_2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Linear </a:t>
            </a:r>
            <a:r>
              <a:rPr lang="zh-TW"/>
              <a:t>為啥不用 torch.mm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5f52e0c83c_2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5f52e0c83c_2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5f52e0c83c_2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5f52e0c83c_2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f52e0c83c_2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f52e0c83c_2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5f52e0c83c_2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5f52e0c83c_2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5f52e0c83c_2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5f52e0c83c_2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5e3c473ee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5e3c473ee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pytorch</a:t>
            </a:r>
            <a:r>
              <a:rPr lang="zh-TW"/>
              <a:t>簡介 </a:t>
            </a:r>
            <a:r>
              <a:rPr b="1" lang="zh-TW" sz="1400" u="sng">
                <a:solidFill>
                  <a:srgbClr val="0000FF"/>
                </a:solidFill>
                <a:hlinkClick r:id="rId2"/>
              </a:rPr>
              <a:t>https://ppt.cc/fzfJax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static, dynamic graph: </a:t>
            </a:r>
            <a:r>
              <a:rPr b="1" lang="zh-TW" sz="1400" u="sng">
                <a:solidFill>
                  <a:srgbClr val="0000FF"/>
                </a:solidFill>
                <a:hlinkClick r:id="rId3"/>
              </a:rPr>
              <a:t>https://ppt.cc/fyzLzx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5f52e0c83c_2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5f52e0c83c_2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5f52e0c83c_2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5f52e0c83c_2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5f52e0c83c_2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5f52e0c83c_2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5f52e0c83c_2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5f52e0c83c_2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5f67b53350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5f67b53350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5f67b53350_2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5f67b53350_2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f67b53350_4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f67b53350_4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pytorch簡介 </a:t>
            </a:r>
            <a:r>
              <a:rPr b="1" lang="zh-TW" sz="1400" u="sng">
                <a:solidFill>
                  <a:srgbClr val="0000FF"/>
                </a:solidFill>
                <a:hlinkClick r:id="rId2"/>
              </a:rPr>
              <a:t>https://ppt.cc/fzfJax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static, dynamic graph: </a:t>
            </a:r>
            <a:r>
              <a:rPr b="1" lang="zh-TW" sz="1400" u="sng">
                <a:solidFill>
                  <a:srgbClr val="0000FF"/>
                </a:solidFill>
                <a:hlinkClick r:id="rId3"/>
              </a:rPr>
              <a:t>https://ppt.cc/fyzLzx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5f52e0c83c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5f52e0c83c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5f52e0c83c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5f52e0c83c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5f52e0c83c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5f52e0c83c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e3c473eea_0_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g5e3c473eea_0_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For example, if we modify “1” to “2”, then we have another function</a:t>
            </a:r>
            <a:endParaRPr/>
          </a:p>
        </p:txBody>
      </p:sp>
      <p:sp>
        <p:nvSpPr>
          <p:cNvPr id="184" name="Google Shape;184;g5e3c473eea_0_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5e3c473eea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5e3c473eea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標題及物件" type="obj">
  <p:cSld name="OBJEC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標題投影片" type="title">
  <p:cSld name="TITL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ctrTitle"/>
          </p:nvPr>
        </p:nvSpPr>
        <p:spPr>
          <a:xfrm>
            <a:off x="685800" y="841772"/>
            <a:ext cx="77724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兩項物件" type="twoObj">
  <p:cSld name="TWO_OBJECT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比對" type="twoTxTwoObj">
  <p:cSld name="TWO_OBJECTS_WITH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" type="body"/>
          </p:nvPr>
        </p:nvSpPr>
        <p:spPr>
          <a:xfrm>
            <a:off x="629842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8" name="Google Shape;78;p17"/>
          <p:cNvSpPr txBox="1"/>
          <p:nvPr>
            <p:ph idx="2" type="body"/>
          </p:nvPr>
        </p:nvSpPr>
        <p:spPr>
          <a:xfrm>
            <a:off x="629842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0" name="Google Shape;80;p17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b="0" i="0" sz="2600" u="none" cap="none" strike="noStrik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/>
        </p:txBody>
      </p:sp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457200" y="1563400"/>
            <a:ext cx="8229600" cy="25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✘"/>
              <a:defRPr b="0" i="0" sz="20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None/>
              <a:defRPr b="0" i="0" sz="20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None/>
              <a:defRPr b="0" i="0" sz="20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None/>
              <a:defRPr b="0" i="0" sz="20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None/>
              <a:defRPr b="0" i="0" sz="20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None/>
              <a:defRPr b="0" i="0" sz="20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None/>
              <a:defRPr b="0" i="0" sz="20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None/>
              <a:defRPr b="0" i="0" sz="20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None/>
              <a:defRPr b="0" i="0" sz="20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章節標題" type="secHead">
  <p:cSld name="SECTION_HEADER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9"/>
          <p:cNvSpPr txBox="1"/>
          <p:nvPr>
            <p:ph idx="1" type="body"/>
          </p:nvPr>
        </p:nvSpPr>
        <p:spPr>
          <a:xfrm>
            <a:off x="623888" y="3442098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0" name="Google Shape;90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只有標題" type="titleOnly">
  <p:cSld name="TITLE_ONLY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空白" type="blank">
  <p:cSld name="BLANK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含標題的內容" type="objTx">
  <p:cSld name="OBJECT_WITH_CAPTION_TEX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2"/>
          <p:cNvSpPr txBox="1"/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2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05" name="Google Shape;105;p22"/>
          <p:cNvSpPr txBox="1"/>
          <p:nvPr>
            <p:ph idx="2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06" name="Google Shape;106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含標題的圖片" type="picTx">
  <p:cSld name="PICTURE_WITH_CAPTION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3"/>
          <p:cNvSpPr txBox="1"/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3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23"/>
          <p:cNvSpPr txBox="1"/>
          <p:nvPr>
            <p:ph idx="1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13" name="Google Shape;113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標題及直排文字" type="vertTx">
  <p:cSld name="VERTICAL_TEX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4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直排標題及文字" type="vertTitleAndTx">
  <p:cSld name="VERTICAL_TITLE_AND_VERTICAL_TEX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5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5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" name="Google Shape;125;p2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youtube.com/watch?v=4NWFwj-IBI0" TargetMode="External"/><Relationship Id="rId4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2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png"/><Relationship Id="rId4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7.png"/><Relationship Id="rId4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png"/><Relationship Id="rId4" Type="http://schemas.openxmlformats.org/officeDocument/2006/relationships/image" Target="../media/image31.png"/><Relationship Id="rId5" Type="http://schemas.openxmlformats.org/officeDocument/2006/relationships/image" Target="../media/image4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png"/><Relationship Id="rId4" Type="http://schemas.openxmlformats.org/officeDocument/2006/relationships/image" Target="../media/image50.png"/><Relationship Id="rId5" Type="http://schemas.openxmlformats.org/officeDocument/2006/relationships/image" Target="../media/image1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8.png"/><Relationship Id="rId4" Type="http://schemas.openxmlformats.org/officeDocument/2006/relationships/image" Target="../media/image42.png"/><Relationship Id="rId5" Type="http://schemas.openxmlformats.org/officeDocument/2006/relationships/image" Target="../media/image1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0.png"/><Relationship Id="rId4" Type="http://schemas.openxmlformats.org/officeDocument/2006/relationships/image" Target="../media/image2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6.png"/><Relationship Id="rId4" Type="http://schemas.openxmlformats.org/officeDocument/2006/relationships/image" Target="../media/image3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6.png"/><Relationship Id="rId4" Type="http://schemas.openxmlformats.org/officeDocument/2006/relationships/image" Target="../media/image39.png"/><Relationship Id="rId5" Type="http://schemas.openxmlformats.org/officeDocument/2006/relationships/image" Target="../media/image38.png"/><Relationship Id="rId6" Type="http://schemas.openxmlformats.org/officeDocument/2006/relationships/image" Target="../media/image32.png"/><Relationship Id="rId7" Type="http://schemas.openxmlformats.org/officeDocument/2006/relationships/hyperlink" Target="https://www.youtube.com/watch?v=yKKNr-QKz2Q" TargetMode="Externa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7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s://colab.research.google.com/drive/1nXAan22xjA_PaI2RZnfdG4NAog9Q0Xzk" TargetMode="External"/><Relationship Id="rId4" Type="http://schemas.openxmlformats.org/officeDocument/2006/relationships/image" Target="../media/image4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2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4" name="Google Shape;134;p26" title="aisum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2388" y="247038"/>
            <a:ext cx="6199225" cy="464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Tensor</a:t>
            </a:r>
            <a:endParaRPr/>
          </a:p>
        </p:txBody>
      </p:sp>
      <p:pic>
        <p:nvPicPr>
          <p:cNvPr id="276" name="Google Shape;27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763" y="3016387"/>
            <a:ext cx="7434475" cy="207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6500" y="1017724"/>
            <a:ext cx="8411000" cy="199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Tensor</a:t>
            </a:r>
            <a:endParaRPr/>
          </a:p>
        </p:txBody>
      </p:sp>
      <p:pic>
        <p:nvPicPr>
          <p:cNvPr id="283" name="Google Shape;28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125" y="1368925"/>
            <a:ext cx="7905750" cy="109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81288" y="2815500"/>
            <a:ext cx="378142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Tensor</a:t>
            </a:r>
            <a:endParaRPr/>
          </a:p>
        </p:txBody>
      </p:sp>
      <p:pic>
        <p:nvPicPr>
          <p:cNvPr id="290" name="Google Shape;29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313" y="1381325"/>
            <a:ext cx="7953375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28863" y="2670125"/>
            <a:ext cx="4486275" cy="135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Tensor dtype</a:t>
            </a:r>
            <a:endParaRPr/>
          </a:p>
        </p:txBody>
      </p:sp>
      <p:pic>
        <p:nvPicPr>
          <p:cNvPr id="297" name="Google Shape;29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6100" y="1017725"/>
            <a:ext cx="5571796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38"/>
          <p:cNvSpPr/>
          <p:nvPr/>
        </p:nvSpPr>
        <p:spPr>
          <a:xfrm>
            <a:off x="1801475" y="1354200"/>
            <a:ext cx="5491200" cy="4224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38"/>
          <p:cNvSpPr/>
          <p:nvPr/>
        </p:nvSpPr>
        <p:spPr>
          <a:xfrm>
            <a:off x="1801475" y="1776600"/>
            <a:ext cx="5491200" cy="4224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38"/>
          <p:cNvSpPr/>
          <p:nvPr/>
        </p:nvSpPr>
        <p:spPr>
          <a:xfrm>
            <a:off x="1801475" y="4364100"/>
            <a:ext cx="5491200" cy="4224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Tensor dtype</a:t>
            </a:r>
            <a:endParaRPr/>
          </a:p>
        </p:txBody>
      </p:sp>
      <p:pic>
        <p:nvPicPr>
          <p:cNvPr id="306" name="Google Shape;30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4713" y="1847850"/>
            <a:ext cx="2314575" cy="14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Tensor device</a:t>
            </a:r>
            <a:endParaRPr/>
          </a:p>
        </p:txBody>
      </p:sp>
      <p:pic>
        <p:nvPicPr>
          <p:cNvPr id="312" name="Google Shape;31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170125"/>
            <a:ext cx="8229600" cy="35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40"/>
          <p:cNvSpPr/>
          <p:nvPr/>
        </p:nvSpPr>
        <p:spPr>
          <a:xfrm flipH="1" rot="10800000">
            <a:off x="7603425" y="4185825"/>
            <a:ext cx="906900" cy="3105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Tensor operations</a:t>
            </a:r>
            <a:endParaRPr/>
          </a:p>
        </p:txBody>
      </p:sp>
      <p:pic>
        <p:nvPicPr>
          <p:cNvPr id="319" name="Google Shape;31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925" y="1017725"/>
            <a:ext cx="4009333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1833" y="1017725"/>
            <a:ext cx="3800475" cy="14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Tensor operations</a:t>
            </a:r>
            <a:endParaRPr/>
          </a:p>
        </p:txBody>
      </p:sp>
      <p:pic>
        <p:nvPicPr>
          <p:cNvPr id="326" name="Google Shape;32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9300" y="1495175"/>
            <a:ext cx="5105400" cy="293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Tensor operations</a:t>
            </a:r>
            <a:endParaRPr/>
          </a:p>
        </p:txBody>
      </p:sp>
      <p:pic>
        <p:nvPicPr>
          <p:cNvPr id="332" name="Google Shape;33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0800" y="2020400"/>
            <a:ext cx="3962400" cy="16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Tensor operations</a:t>
            </a:r>
            <a:endParaRPr/>
          </a:p>
        </p:txBody>
      </p:sp>
      <p:pic>
        <p:nvPicPr>
          <p:cNvPr id="338" name="Google Shape;33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6841" y="1603175"/>
            <a:ext cx="4370322" cy="248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Pytorch Tutorial</a:t>
            </a:r>
            <a:endParaRPr/>
          </a:p>
        </p:txBody>
      </p:sp>
      <p:sp>
        <p:nvSpPr>
          <p:cNvPr id="140" name="Google Shape;140;p2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Wu Yuan Kuei, </a:t>
            </a:r>
            <a:r>
              <a:rPr lang="zh-TW"/>
              <a:t>吳元魁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Tensor operations</a:t>
            </a:r>
            <a:endParaRPr/>
          </a:p>
        </p:txBody>
      </p:sp>
      <p:pic>
        <p:nvPicPr>
          <p:cNvPr id="344" name="Google Shape;34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6841" y="1603175"/>
            <a:ext cx="4370322" cy="248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Tensor operations</a:t>
            </a:r>
            <a:endParaRPr/>
          </a:p>
        </p:txBody>
      </p:sp>
      <p:pic>
        <p:nvPicPr>
          <p:cNvPr id="350" name="Google Shape;35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5025" y="1924050"/>
            <a:ext cx="4933950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Dynamic graph</a:t>
            </a:r>
            <a:endParaRPr/>
          </a:p>
        </p:txBody>
      </p:sp>
      <p:sp>
        <p:nvSpPr>
          <p:cNvPr id="356" name="Google Shape;356;p4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zh-TW"/>
              <a:t>				</a:t>
            </a:r>
            <a:endParaRPr/>
          </a:p>
        </p:txBody>
      </p:sp>
      <p:pic>
        <p:nvPicPr>
          <p:cNvPr id="357" name="Google Shape;35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088" y="1152475"/>
            <a:ext cx="8335826" cy="117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4100" y="1152463"/>
            <a:ext cx="8335826" cy="1613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4100" y="1152487"/>
            <a:ext cx="8335826" cy="2684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Neural Network</a:t>
            </a:r>
            <a:endParaRPr/>
          </a:p>
        </p:txBody>
      </p:sp>
      <p:sp>
        <p:nvSpPr>
          <p:cNvPr id="365" name="Google Shape;365;p4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zh-TW"/>
              <a:t>	fully connected layer			   CNN					  RNN</a:t>
            </a:r>
            <a:endParaRPr/>
          </a:p>
        </p:txBody>
      </p:sp>
      <p:pic>
        <p:nvPicPr>
          <p:cNvPr id="366" name="Google Shape;366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7525" y="2300243"/>
            <a:ext cx="1468950" cy="208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8700" y="2476375"/>
            <a:ext cx="3273600" cy="145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878500" y="2300251"/>
            <a:ext cx="1945073" cy="20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Neural Network (Fully Connected Layer)</a:t>
            </a:r>
            <a:endParaRPr/>
          </a:p>
        </p:txBody>
      </p:sp>
      <p:sp>
        <p:nvSpPr>
          <p:cNvPr id="374" name="Google Shape;374;p4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75" name="Google Shape;375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6367" y="1622829"/>
            <a:ext cx="6491276" cy="247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Neural Network (Convolutional Layer)</a:t>
            </a:r>
            <a:endParaRPr/>
          </a:p>
        </p:txBody>
      </p:sp>
      <p:sp>
        <p:nvSpPr>
          <p:cNvPr id="381" name="Google Shape;381;p5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zh-TW"/>
              <a:t>padding, stride						dilation		</a:t>
            </a:r>
            <a:endParaRPr/>
          </a:p>
        </p:txBody>
      </p:sp>
      <p:pic>
        <p:nvPicPr>
          <p:cNvPr id="382" name="Google Shape;382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9046" y="2076921"/>
            <a:ext cx="2495350" cy="240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6850" y="2076925"/>
            <a:ext cx="2495350" cy="2406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Neural Network (Convolutional Layer)</a:t>
            </a:r>
            <a:endParaRPr/>
          </a:p>
        </p:txBody>
      </p:sp>
      <p:sp>
        <p:nvSpPr>
          <p:cNvPr id="389" name="Google Shape;389;p5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90" name="Google Shape;390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52465"/>
            <a:ext cx="9144000" cy="746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0125" y="2204113"/>
            <a:ext cx="6943725" cy="157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00125" y="3775750"/>
            <a:ext cx="3665269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Neural Network (Recurrent Neural Network)</a:t>
            </a:r>
            <a:endParaRPr/>
          </a:p>
        </p:txBody>
      </p:sp>
      <p:sp>
        <p:nvSpPr>
          <p:cNvPr id="398" name="Google Shape;398;p5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99" name="Google Shape;399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950" y="1694939"/>
            <a:ext cx="7750101" cy="233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Neural Network(Recurrent Neural Network)</a:t>
            </a:r>
            <a:endParaRPr/>
          </a:p>
        </p:txBody>
      </p:sp>
      <p:sp>
        <p:nvSpPr>
          <p:cNvPr id="405" name="Google Shape;405;p5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406" name="Google Shape;406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1855775"/>
            <a:ext cx="7315200" cy="200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53"/>
          <p:cNvPicPr preferRelativeResize="0"/>
          <p:nvPr/>
        </p:nvPicPr>
        <p:blipFill rotWithShape="1">
          <a:blip r:embed="rId4">
            <a:alphaModFix/>
          </a:blip>
          <a:srcRect b="0" l="32593" r="33964" t="0"/>
          <a:stretch/>
        </p:blipFill>
        <p:spPr>
          <a:xfrm>
            <a:off x="5841850" y="2648450"/>
            <a:ext cx="2591901" cy="233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Neural Network (Deep Neural Network)</a:t>
            </a:r>
            <a:endParaRPr/>
          </a:p>
        </p:txBody>
      </p:sp>
      <p:pic>
        <p:nvPicPr>
          <p:cNvPr id="413" name="Google Shape;413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41600"/>
            <a:ext cx="8839200" cy="2165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What is pytorch?</a:t>
            </a:r>
            <a:endParaRPr/>
          </a:p>
        </p:txBody>
      </p:sp>
      <p:sp>
        <p:nvSpPr>
          <p:cNvPr id="146" name="Google Shape;146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zh-TW">
                <a:solidFill>
                  <a:schemeClr val="dk1"/>
                </a:solidFill>
              </a:rPr>
              <a:t>It’s a Python based scientific computing package.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zh-TW">
                <a:solidFill>
                  <a:schemeClr val="dk1"/>
                </a:solidFill>
              </a:rPr>
              <a:t>It is supported by a large tech company, Facebook.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zh-TW">
                <a:solidFill>
                  <a:schemeClr val="dk1"/>
                </a:solidFill>
              </a:rPr>
              <a:t>Use graphs to represent the flow of data and operations.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zh-TW">
                <a:solidFill>
                  <a:schemeClr val="dk1"/>
                </a:solidFill>
              </a:rPr>
              <a:t>It is well documented.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47" name="Google Shape;147;p28"/>
          <p:cNvPicPr preferRelativeResize="0"/>
          <p:nvPr/>
        </p:nvPicPr>
        <p:blipFill rotWithShape="1">
          <a:blip r:embed="rId3">
            <a:alphaModFix/>
          </a:blip>
          <a:srcRect b="35725" l="0" r="0" t="25710"/>
          <a:stretch/>
        </p:blipFill>
        <p:spPr>
          <a:xfrm>
            <a:off x="2588450" y="3024750"/>
            <a:ext cx="3967101" cy="83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Neural Network (pytorch implementation)</a:t>
            </a:r>
            <a:endParaRPr/>
          </a:p>
        </p:txBody>
      </p:sp>
      <p:pic>
        <p:nvPicPr>
          <p:cNvPr id="419" name="Google Shape;419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9260" y="1128300"/>
            <a:ext cx="4270501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55"/>
          <p:cNvSpPr/>
          <p:nvPr/>
        </p:nvSpPr>
        <p:spPr>
          <a:xfrm>
            <a:off x="5101700" y="1839950"/>
            <a:ext cx="850200" cy="2091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55"/>
          <p:cNvSpPr/>
          <p:nvPr/>
        </p:nvSpPr>
        <p:spPr>
          <a:xfrm>
            <a:off x="4752300" y="3260800"/>
            <a:ext cx="669900" cy="2091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22" name="Google Shape;422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9500" y="914475"/>
            <a:ext cx="669900" cy="4383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Loss function</a:t>
            </a:r>
            <a:endParaRPr/>
          </a:p>
        </p:txBody>
      </p:sp>
      <p:pic>
        <p:nvPicPr>
          <p:cNvPr id="428" name="Google Shape;428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1175" y="1466850"/>
            <a:ext cx="5581650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56"/>
          <p:cNvSpPr/>
          <p:nvPr/>
        </p:nvSpPr>
        <p:spPr>
          <a:xfrm>
            <a:off x="5282900" y="3359300"/>
            <a:ext cx="1839900" cy="2091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Optimizer</a:t>
            </a:r>
            <a:endParaRPr/>
          </a:p>
        </p:txBody>
      </p:sp>
      <p:pic>
        <p:nvPicPr>
          <p:cNvPr id="435" name="Google Shape;435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0" cy="715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037785"/>
            <a:ext cx="8839200" cy="688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2878954"/>
            <a:ext cx="8839198" cy="723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3754721"/>
            <a:ext cx="8839198" cy="696903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57"/>
          <p:cNvSpPr txBox="1"/>
          <p:nvPr/>
        </p:nvSpPr>
        <p:spPr>
          <a:xfrm>
            <a:off x="161900" y="4508350"/>
            <a:ext cx="8670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上課影片連結：</a:t>
            </a:r>
            <a:r>
              <a:rPr lang="zh-TW" u="sng">
                <a:solidFill>
                  <a:schemeClr val="hlink"/>
                </a:solidFill>
                <a:hlinkClick r:id="rId7"/>
              </a:rPr>
              <a:t>https://www.youtube.com/watch?v=yKKNr-QKz2Q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Update weight</a:t>
            </a:r>
            <a:endParaRPr/>
          </a:p>
        </p:txBody>
      </p:sp>
      <p:pic>
        <p:nvPicPr>
          <p:cNvPr id="445" name="Google Shape;445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9325" y="1017725"/>
            <a:ext cx="5245362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Sentiment Analysis</a:t>
            </a:r>
            <a:endParaRPr/>
          </a:p>
        </p:txBody>
      </p:sp>
      <p:sp>
        <p:nvSpPr>
          <p:cNvPr id="451" name="Google Shape;451;p5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452" name="Google Shape;452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0771" y="1276471"/>
            <a:ext cx="4222450" cy="316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Sentiment Analysis</a:t>
            </a:r>
            <a:endParaRPr/>
          </a:p>
        </p:txBody>
      </p:sp>
      <p:sp>
        <p:nvSpPr>
          <p:cNvPr id="458" name="Google Shape;458;p6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link: </a:t>
            </a:r>
            <a:r>
              <a:rPr lang="zh-TW" sz="1400" u="sng">
                <a:solidFill>
                  <a:schemeClr val="hlink"/>
                </a:solidFill>
                <a:hlinkClick r:id="rId3"/>
              </a:rPr>
              <a:t>https://colab.research.google.com/drive/1nXAan22xjA_PaI2RZnfdG4NAog9Q0Xzk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</p:txBody>
      </p:sp>
      <p:pic>
        <p:nvPicPr>
          <p:cNvPr id="459" name="Google Shape;459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58848" y="1577650"/>
            <a:ext cx="2626314" cy="3416401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60"/>
          <p:cNvSpPr/>
          <p:nvPr/>
        </p:nvSpPr>
        <p:spPr>
          <a:xfrm>
            <a:off x="3262950" y="4221900"/>
            <a:ext cx="2626200" cy="2739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Why pytorch?</a:t>
            </a:r>
            <a:endParaRPr/>
          </a:p>
        </p:txBody>
      </p:sp>
      <p:sp>
        <p:nvSpPr>
          <p:cNvPr id="153" name="Google Shape;153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54" name="Google Shape;15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9125" y="1192088"/>
            <a:ext cx="5005749" cy="333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Colab</a:t>
            </a:r>
            <a:endParaRPr/>
          </a:p>
        </p:txBody>
      </p:sp>
      <p:pic>
        <p:nvPicPr>
          <p:cNvPr id="160" name="Google Shape;16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4925" y="1017725"/>
            <a:ext cx="5174152" cy="355289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0"/>
          <p:cNvSpPr/>
          <p:nvPr/>
        </p:nvSpPr>
        <p:spPr>
          <a:xfrm>
            <a:off x="5218050" y="4248975"/>
            <a:ext cx="1143000" cy="3216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Colab edit</a:t>
            </a:r>
            <a:endParaRPr/>
          </a:p>
        </p:txBody>
      </p:sp>
      <p:grpSp>
        <p:nvGrpSpPr>
          <p:cNvPr id="167" name="Google Shape;167;p31"/>
          <p:cNvGrpSpPr/>
          <p:nvPr/>
        </p:nvGrpSpPr>
        <p:grpSpPr>
          <a:xfrm>
            <a:off x="3591338" y="1132850"/>
            <a:ext cx="5315774" cy="3820975"/>
            <a:chOff x="1914113" y="1157700"/>
            <a:chExt cx="5315774" cy="3820975"/>
          </a:xfrm>
        </p:grpSpPr>
        <p:pic>
          <p:nvPicPr>
            <p:cNvPr id="168" name="Google Shape;168;p3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914113" y="1157700"/>
              <a:ext cx="5315774" cy="38209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9" name="Google Shape;169;p31"/>
            <p:cNvSpPr/>
            <p:nvPr/>
          </p:nvSpPr>
          <p:spPr>
            <a:xfrm>
              <a:off x="2472350" y="3155675"/>
              <a:ext cx="3279900" cy="572700"/>
            </a:xfrm>
            <a:prstGeom prst="rect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70" name="Google Shape;17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5497" y="1328788"/>
            <a:ext cx="2010175" cy="342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31"/>
          <p:cNvSpPr/>
          <p:nvPr/>
        </p:nvSpPr>
        <p:spPr>
          <a:xfrm>
            <a:off x="795125" y="3938375"/>
            <a:ext cx="1950600" cy="2982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31"/>
          <p:cNvSpPr/>
          <p:nvPr/>
        </p:nvSpPr>
        <p:spPr>
          <a:xfrm>
            <a:off x="8100400" y="4459700"/>
            <a:ext cx="549900" cy="2982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Colab</a:t>
            </a:r>
            <a:endParaRPr/>
          </a:p>
        </p:txBody>
      </p:sp>
      <p:pic>
        <p:nvPicPr>
          <p:cNvPr id="178" name="Google Shape;17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5093" y="1478425"/>
            <a:ext cx="6973826" cy="265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2"/>
          <p:cNvSpPr/>
          <p:nvPr/>
        </p:nvSpPr>
        <p:spPr>
          <a:xfrm>
            <a:off x="1552950" y="2285400"/>
            <a:ext cx="348000" cy="3609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32"/>
          <p:cNvSpPr/>
          <p:nvPr/>
        </p:nvSpPr>
        <p:spPr>
          <a:xfrm>
            <a:off x="1085100" y="1530875"/>
            <a:ext cx="691500" cy="3609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zh-TW"/>
              <a:t>Neural Network (</a:t>
            </a: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神經網路</a:t>
            </a:r>
            <a:r>
              <a:rPr lang="zh-TW"/>
              <a:t>) </a:t>
            </a:r>
            <a:endParaRPr/>
          </a:p>
        </p:txBody>
      </p:sp>
      <p:cxnSp>
        <p:nvCxnSpPr>
          <p:cNvPr id="187" name="Google Shape;187;p33"/>
          <p:cNvCxnSpPr/>
          <p:nvPr/>
        </p:nvCxnSpPr>
        <p:spPr>
          <a:xfrm>
            <a:off x="7621461" y="2825161"/>
            <a:ext cx="655800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88" name="Google Shape;188;p33"/>
          <p:cNvCxnSpPr/>
          <p:nvPr/>
        </p:nvCxnSpPr>
        <p:spPr>
          <a:xfrm>
            <a:off x="7621461" y="1580464"/>
            <a:ext cx="648900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89" name="Google Shape;189;p33"/>
          <p:cNvSpPr/>
          <p:nvPr/>
        </p:nvSpPr>
        <p:spPr>
          <a:xfrm>
            <a:off x="2725104" y="1422310"/>
            <a:ext cx="574200" cy="430500"/>
          </a:xfrm>
          <a:prstGeom prst="ellipse">
            <a:avLst/>
          </a:pr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12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33"/>
          <p:cNvSpPr/>
          <p:nvPr/>
        </p:nvSpPr>
        <p:spPr>
          <a:xfrm>
            <a:off x="2713821" y="2583081"/>
            <a:ext cx="574200" cy="430500"/>
          </a:xfrm>
          <a:prstGeom prst="ellipse">
            <a:avLst/>
          </a:pr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12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33"/>
          <p:cNvSpPr/>
          <p:nvPr/>
        </p:nvSpPr>
        <p:spPr>
          <a:xfrm>
            <a:off x="4928526" y="1399286"/>
            <a:ext cx="574200" cy="430500"/>
          </a:xfrm>
          <a:prstGeom prst="ellipse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12" scaled="0"/>
          </a:gra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33"/>
          <p:cNvSpPr/>
          <p:nvPr/>
        </p:nvSpPr>
        <p:spPr>
          <a:xfrm>
            <a:off x="4947448" y="2578793"/>
            <a:ext cx="574200" cy="430500"/>
          </a:xfrm>
          <a:prstGeom prst="ellipse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12" scaled="0"/>
          </a:gra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33"/>
          <p:cNvSpPr/>
          <p:nvPr/>
        </p:nvSpPr>
        <p:spPr>
          <a:xfrm>
            <a:off x="7082219" y="1378863"/>
            <a:ext cx="574200" cy="430500"/>
          </a:xfrm>
          <a:prstGeom prst="ellipse">
            <a:avLst/>
          </a:pr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12" scaled="0"/>
          </a:gradFill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33"/>
          <p:cNvSpPr/>
          <p:nvPr/>
        </p:nvSpPr>
        <p:spPr>
          <a:xfrm>
            <a:off x="7123909" y="2578793"/>
            <a:ext cx="574200" cy="430500"/>
          </a:xfrm>
          <a:prstGeom prst="ellipse">
            <a:avLst/>
          </a:pr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12" scaled="0"/>
          </a:gradFill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5" name="Google Shape;195;p33"/>
          <p:cNvGrpSpPr/>
          <p:nvPr/>
        </p:nvGrpSpPr>
        <p:grpSpPr>
          <a:xfrm>
            <a:off x="1108899" y="1629481"/>
            <a:ext cx="1588836" cy="1228725"/>
            <a:chOff x="1013669" y="3459098"/>
            <a:chExt cx="1588836" cy="1638300"/>
          </a:xfrm>
        </p:grpSpPr>
        <p:cxnSp>
          <p:nvCxnSpPr>
            <p:cNvPr id="196" name="Google Shape;196;p33"/>
            <p:cNvCxnSpPr/>
            <p:nvPr/>
          </p:nvCxnSpPr>
          <p:spPr>
            <a:xfrm flipH="1" rot="10800000">
              <a:off x="1013669" y="3507258"/>
              <a:ext cx="1575000" cy="158520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grpSp>
          <p:nvGrpSpPr>
            <p:cNvPr id="197" name="Google Shape;197;p33"/>
            <p:cNvGrpSpPr/>
            <p:nvPr/>
          </p:nvGrpSpPr>
          <p:grpSpPr>
            <a:xfrm>
              <a:off x="1025705" y="3459098"/>
              <a:ext cx="1576800" cy="1638300"/>
              <a:chOff x="1025705" y="3459098"/>
              <a:chExt cx="1576800" cy="1638300"/>
            </a:xfrm>
          </p:grpSpPr>
          <p:cxnSp>
            <p:nvCxnSpPr>
              <p:cNvPr id="198" name="Google Shape;198;p33"/>
              <p:cNvCxnSpPr/>
              <p:nvPr/>
            </p:nvCxnSpPr>
            <p:spPr>
              <a:xfrm>
                <a:off x="1048081" y="3459098"/>
                <a:ext cx="1548900" cy="1608900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med" w="med" type="triangle"/>
              </a:ln>
            </p:spPr>
          </p:cxnSp>
          <p:cxnSp>
            <p:nvCxnSpPr>
              <p:cNvPr id="199" name="Google Shape;199;p33"/>
              <p:cNvCxnSpPr/>
              <p:nvPr/>
            </p:nvCxnSpPr>
            <p:spPr>
              <a:xfrm>
                <a:off x="1025705" y="5097398"/>
                <a:ext cx="1576800" cy="0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med" w="med" type="triangle"/>
              </a:ln>
            </p:spPr>
          </p:cxnSp>
          <p:cxnSp>
            <p:nvCxnSpPr>
              <p:cNvPr id="200" name="Google Shape;200;p33"/>
              <p:cNvCxnSpPr/>
              <p:nvPr/>
            </p:nvCxnSpPr>
            <p:spPr>
              <a:xfrm>
                <a:off x="1025705" y="3459098"/>
                <a:ext cx="1576800" cy="0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med" w="med" type="triangle"/>
              </a:ln>
            </p:spPr>
          </p:cxnSp>
        </p:grpSp>
      </p:grpSp>
      <p:grpSp>
        <p:nvGrpSpPr>
          <p:cNvPr id="201" name="Google Shape;201;p33"/>
          <p:cNvGrpSpPr/>
          <p:nvPr/>
        </p:nvGrpSpPr>
        <p:grpSpPr>
          <a:xfrm>
            <a:off x="3327206" y="1618466"/>
            <a:ext cx="1588836" cy="1228725"/>
            <a:chOff x="1013669" y="3459098"/>
            <a:chExt cx="1588836" cy="1638300"/>
          </a:xfrm>
        </p:grpSpPr>
        <p:cxnSp>
          <p:nvCxnSpPr>
            <p:cNvPr id="202" name="Google Shape;202;p33"/>
            <p:cNvCxnSpPr/>
            <p:nvPr/>
          </p:nvCxnSpPr>
          <p:spPr>
            <a:xfrm flipH="1" rot="10800000">
              <a:off x="1013669" y="3507258"/>
              <a:ext cx="1575000" cy="158520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grpSp>
          <p:nvGrpSpPr>
            <p:cNvPr id="203" name="Google Shape;203;p33"/>
            <p:cNvGrpSpPr/>
            <p:nvPr/>
          </p:nvGrpSpPr>
          <p:grpSpPr>
            <a:xfrm>
              <a:off x="1025705" y="3459098"/>
              <a:ext cx="1576800" cy="1638300"/>
              <a:chOff x="1025705" y="3459098"/>
              <a:chExt cx="1576800" cy="1638300"/>
            </a:xfrm>
          </p:grpSpPr>
          <p:cxnSp>
            <p:nvCxnSpPr>
              <p:cNvPr id="204" name="Google Shape;204;p33"/>
              <p:cNvCxnSpPr/>
              <p:nvPr/>
            </p:nvCxnSpPr>
            <p:spPr>
              <a:xfrm>
                <a:off x="1048081" y="3459098"/>
                <a:ext cx="1548900" cy="1608900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med" w="med" type="triangle"/>
              </a:ln>
            </p:spPr>
          </p:cxnSp>
          <p:cxnSp>
            <p:nvCxnSpPr>
              <p:cNvPr id="205" name="Google Shape;205;p33"/>
              <p:cNvCxnSpPr/>
              <p:nvPr/>
            </p:nvCxnSpPr>
            <p:spPr>
              <a:xfrm>
                <a:off x="1025705" y="5097398"/>
                <a:ext cx="1576800" cy="0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med" w="med" type="triangle"/>
              </a:ln>
            </p:spPr>
          </p:cxnSp>
          <p:cxnSp>
            <p:nvCxnSpPr>
              <p:cNvPr id="206" name="Google Shape;206;p33"/>
              <p:cNvCxnSpPr/>
              <p:nvPr/>
            </p:nvCxnSpPr>
            <p:spPr>
              <a:xfrm>
                <a:off x="1025705" y="3459098"/>
                <a:ext cx="1576800" cy="0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med" w="med" type="triangle"/>
              </a:ln>
            </p:spPr>
          </p:cxnSp>
        </p:grpSp>
      </p:grpSp>
      <p:grpSp>
        <p:nvGrpSpPr>
          <p:cNvPr id="207" name="Google Shape;207;p33"/>
          <p:cNvGrpSpPr/>
          <p:nvPr/>
        </p:nvGrpSpPr>
        <p:grpSpPr>
          <a:xfrm>
            <a:off x="5527144" y="1603527"/>
            <a:ext cx="1588836" cy="1228725"/>
            <a:chOff x="1013669" y="3459098"/>
            <a:chExt cx="1588836" cy="1638300"/>
          </a:xfrm>
        </p:grpSpPr>
        <p:cxnSp>
          <p:nvCxnSpPr>
            <p:cNvPr id="208" name="Google Shape;208;p33"/>
            <p:cNvCxnSpPr/>
            <p:nvPr/>
          </p:nvCxnSpPr>
          <p:spPr>
            <a:xfrm flipH="1" rot="10800000">
              <a:off x="1013669" y="3507258"/>
              <a:ext cx="1575000" cy="158520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grpSp>
          <p:nvGrpSpPr>
            <p:cNvPr id="209" name="Google Shape;209;p33"/>
            <p:cNvGrpSpPr/>
            <p:nvPr/>
          </p:nvGrpSpPr>
          <p:grpSpPr>
            <a:xfrm>
              <a:off x="1025705" y="3459098"/>
              <a:ext cx="1576800" cy="1638300"/>
              <a:chOff x="1025705" y="3459098"/>
              <a:chExt cx="1576800" cy="1638300"/>
            </a:xfrm>
          </p:grpSpPr>
          <p:cxnSp>
            <p:nvCxnSpPr>
              <p:cNvPr id="210" name="Google Shape;210;p33"/>
              <p:cNvCxnSpPr/>
              <p:nvPr/>
            </p:nvCxnSpPr>
            <p:spPr>
              <a:xfrm>
                <a:off x="1048081" y="3459098"/>
                <a:ext cx="1548900" cy="1608900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med" w="med" type="triangle"/>
              </a:ln>
            </p:spPr>
          </p:cxnSp>
          <p:cxnSp>
            <p:nvCxnSpPr>
              <p:cNvPr id="211" name="Google Shape;211;p33"/>
              <p:cNvCxnSpPr/>
              <p:nvPr/>
            </p:nvCxnSpPr>
            <p:spPr>
              <a:xfrm>
                <a:off x="1025705" y="5097398"/>
                <a:ext cx="1576800" cy="0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med" w="med" type="triangle"/>
              </a:ln>
            </p:spPr>
          </p:cxnSp>
          <p:cxnSp>
            <p:nvCxnSpPr>
              <p:cNvPr id="212" name="Google Shape;212;p33"/>
              <p:cNvCxnSpPr/>
              <p:nvPr/>
            </p:nvCxnSpPr>
            <p:spPr>
              <a:xfrm>
                <a:off x="1025705" y="3459098"/>
                <a:ext cx="1576800" cy="0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med" w="med" type="triangle"/>
              </a:ln>
            </p:spPr>
          </p:cxnSp>
        </p:grpSp>
      </p:grpSp>
      <p:sp>
        <p:nvSpPr>
          <p:cNvPr id="213" name="Google Shape;213;p33"/>
          <p:cNvSpPr/>
          <p:nvPr/>
        </p:nvSpPr>
        <p:spPr>
          <a:xfrm>
            <a:off x="2780137" y="2677441"/>
            <a:ext cx="469900" cy="265562"/>
          </a:xfrm>
          <a:custGeom>
            <a:rect b="b" l="l" r="r" t="t"/>
            <a:pathLst>
              <a:path extrusionOk="0" h="354083" w="469900">
                <a:moveTo>
                  <a:pt x="469900" y="5192"/>
                </a:moveTo>
                <a:cubicBezTo>
                  <a:pt x="389466" y="-2217"/>
                  <a:pt x="309033" y="-9625"/>
                  <a:pt x="254000" y="43292"/>
                </a:cubicBezTo>
                <a:cubicBezTo>
                  <a:pt x="198967" y="96209"/>
                  <a:pt x="182033" y="274009"/>
                  <a:pt x="139700" y="322692"/>
                </a:cubicBezTo>
                <a:cubicBezTo>
                  <a:pt x="97367" y="371375"/>
                  <a:pt x="48683" y="353383"/>
                  <a:pt x="0" y="335392"/>
                </a:cubicBezTo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33"/>
          <p:cNvSpPr/>
          <p:nvPr/>
        </p:nvSpPr>
        <p:spPr>
          <a:xfrm>
            <a:off x="2761527" y="1485360"/>
            <a:ext cx="469900" cy="265562"/>
          </a:xfrm>
          <a:custGeom>
            <a:rect b="b" l="l" r="r" t="t"/>
            <a:pathLst>
              <a:path extrusionOk="0" h="354083" w="469900">
                <a:moveTo>
                  <a:pt x="469900" y="5192"/>
                </a:moveTo>
                <a:cubicBezTo>
                  <a:pt x="389466" y="-2217"/>
                  <a:pt x="309033" y="-9625"/>
                  <a:pt x="254000" y="43292"/>
                </a:cubicBezTo>
                <a:cubicBezTo>
                  <a:pt x="198967" y="96209"/>
                  <a:pt x="182033" y="274009"/>
                  <a:pt x="139700" y="322692"/>
                </a:cubicBezTo>
                <a:cubicBezTo>
                  <a:pt x="97367" y="371375"/>
                  <a:pt x="48683" y="353383"/>
                  <a:pt x="0" y="335392"/>
                </a:cubicBezTo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33"/>
          <p:cNvSpPr/>
          <p:nvPr/>
        </p:nvSpPr>
        <p:spPr>
          <a:xfrm>
            <a:off x="4990449" y="1493747"/>
            <a:ext cx="469900" cy="265562"/>
          </a:xfrm>
          <a:custGeom>
            <a:rect b="b" l="l" r="r" t="t"/>
            <a:pathLst>
              <a:path extrusionOk="0" h="354083" w="469900">
                <a:moveTo>
                  <a:pt x="469900" y="5192"/>
                </a:moveTo>
                <a:cubicBezTo>
                  <a:pt x="389466" y="-2217"/>
                  <a:pt x="309033" y="-9625"/>
                  <a:pt x="254000" y="43292"/>
                </a:cubicBezTo>
                <a:cubicBezTo>
                  <a:pt x="198967" y="96209"/>
                  <a:pt x="182033" y="274009"/>
                  <a:pt x="139700" y="322692"/>
                </a:cubicBezTo>
                <a:cubicBezTo>
                  <a:pt x="97367" y="371375"/>
                  <a:pt x="48683" y="353383"/>
                  <a:pt x="0" y="335392"/>
                </a:cubicBezTo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33"/>
          <p:cNvSpPr/>
          <p:nvPr/>
        </p:nvSpPr>
        <p:spPr>
          <a:xfrm>
            <a:off x="5006793" y="2636244"/>
            <a:ext cx="469900" cy="265562"/>
          </a:xfrm>
          <a:custGeom>
            <a:rect b="b" l="l" r="r" t="t"/>
            <a:pathLst>
              <a:path extrusionOk="0" h="354083" w="469900">
                <a:moveTo>
                  <a:pt x="469900" y="5192"/>
                </a:moveTo>
                <a:cubicBezTo>
                  <a:pt x="389466" y="-2217"/>
                  <a:pt x="309033" y="-9625"/>
                  <a:pt x="254000" y="43292"/>
                </a:cubicBezTo>
                <a:cubicBezTo>
                  <a:pt x="198967" y="96209"/>
                  <a:pt x="182033" y="274009"/>
                  <a:pt x="139700" y="322692"/>
                </a:cubicBezTo>
                <a:cubicBezTo>
                  <a:pt x="97367" y="371375"/>
                  <a:pt x="48683" y="353383"/>
                  <a:pt x="0" y="335392"/>
                </a:cubicBezTo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33"/>
          <p:cNvSpPr/>
          <p:nvPr/>
        </p:nvSpPr>
        <p:spPr>
          <a:xfrm>
            <a:off x="7139390" y="1447682"/>
            <a:ext cx="469900" cy="265562"/>
          </a:xfrm>
          <a:custGeom>
            <a:rect b="b" l="l" r="r" t="t"/>
            <a:pathLst>
              <a:path extrusionOk="0" h="354083" w="469900">
                <a:moveTo>
                  <a:pt x="469900" y="5192"/>
                </a:moveTo>
                <a:cubicBezTo>
                  <a:pt x="389466" y="-2217"/>
                  <a:pt x="309033" y="-9625"/>
                  <a:pt x="254000" y="43292"/>
                </a:cubicBezTo>
                <a:cubicBezTo>
                  <a:pt x="198967" y="96209"/>
                  <a:pt x="182033" y="274009"/>
                  <a:pt x="139700" y="322692"/>
                </a:cubicBezTo>
                <a:cubicBezTo>
                  <a:pt x="97367" y="371375"/>
                  <a:pt x="48683" y="353383"/>
                  <a:pt x="0" y="335392"/>
                </a:cubicBezTo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33"/>
          <p:cNvSpPr/>
          <p:nvPr/>
        </p:nvSpPr>
        <p:spPr>
          <a:xfrm>
            <a:off x="7186477" y="2661320"/>
            <a:ext cx="469900" cy="265562"/>
          </a:xfrm>
          <a:custGeom>
            <a:rect b="b" l="l" r="r" t="t"/>
            <a:pathLst>
              <a:path extrusionOk="0" h="354083" w="469900">
                <a:moveTo>
                  <a:pt x="469900" y="5192"/>
                </a:moveTo>
                <a:cubicBezTo>
                  <a:pt x="389466" y="-2217"/>
                  <a:pt x="309033" y="-9625"/>
                  <a:pt x="254000" y="43292"/>
                </a:cubicBezTo>
                <a:cubicBezTo>
                  <a:pt x="198967" y="96209"/>
                  <a:pt x="182033" y="274009"/>
                  <a:pt x="139700" y="322692"/>
                </a:cubicBezTo>
                <a:cubicBezTo>
                  <a:pt x="97367" y="371375"/>
                  <a:pt x="48683" y="353383"/>
                  <a:pt x="0" y="335392"/>
                </a:cubicBezTo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33"/>
          <p:cNvSpPr txBox="1"/>
          <p:nvPr/>
        </p:nvSpPr>
        <p:spPr>
          <a:xfrm>
            <a:off x="1707829" y="1269959"/>
            <a:ext cx="342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33"/>
          <p:cNvSpPr txBox="1"/>
          <p:nvPr/>
        </p:nvSpPr>
        <p:spPr>
          <a:xfrm>
            <a:off x="1874920" y="1711197"/>
            <a:ext cx="441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-2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33"/>
          <p:cNvSpPr txBox="1"/>
          <p:nvPr/>
        </p:nvSpPr>
        <p:spPr>
          <a:xfrm>
            <a:off x="1572624" y="2849045"/>
            <a:ext cx="715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33"/>
          <p:cNvSpPr txBox="1"/>
          <p:nvPr/>
        </p:nvSpPr>
        <p:spPr>
          <a:xfrm>
            <a:off x="1724903" y="2421311"/>
            <a:ext cx="715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-1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33"/>
          <p:cNvSpPr/>
          <p:nvPr/>
        </p:nvSpPr>
        <p:spPr>
          <a:xfrm>
            <a:off x="2471151" y="1993237"/>
            <a:ext cx="458400" cy="336600"/>
          </a:xfrm>
          <a:prstGeom prst="rect">
            <a:avLst/>
          </a:prstGeom>
          <a:solidFill>
            <a:srgbClr val="E1EFD8"/>
          </a:solidFill>
          <a:ln cap="flat" cmpd="sng" w="9525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4" name="Google Shape;224;p33"/>
          <p:cNvCxnSpPr/>
          <p:nvPr/>
        </p:nvCxnSpPr>
        <p:spPr>
          <a:xfrm rot="10800000">
            <a:off x="2698053" y="1705681"/>
            <a:ext cx="0" cy="2883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25" name="Google Shape;225;p33"/>
          <p:cNvSpPr txBox="1"/>
          <p:nvPr/>
        </p:nvSpPr>
        <p:spPr>
          <a:xfrm>
            <a:off x="2487759" y="1988392"/>
            <a:ext cx="441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33"/>
          <p:cNvSpPr/>
          <p:nvPr/>
        </p:nvSpPr>
        <p:spPr>
          <a:xfrm>
            <a:off x="2480676" y="3155241"/>
            <a:ext cx="458400" cy="336600"/>
          </a:xfrm>
          <a:prstGeom prst="rect">
            <a:avLst/>
          </a:prstGeom>
          <a:solidFill>
            <a:srgbClr val="E1EFD8"/>
          </a:solidFill>
          <a:ln cap="flat" cmpd="sng" w="9525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7" name="Google Shape;227;p33"/>
          <p:cNvCxnSpPr/>
          <p:nvPr/>
        </p:nvCxnSpPr>
        <p:spPr>
          <a:xfrm rot="10800000">
            <a:off x="2707578" y="2867685"/>
            <a:ext cx="0" cy="2883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28" name="Google Shape;228;p33"/>
          <p:cNvSpPr txBox="1"/>
          <p:nvPr/>
        </p:nvSpPr>
        <p:spPr>
          <a:xfrm>
            <a:off x="2497284" y="3150396"/>
            <a:ext cx="441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33"/>
          <p:cNvSpPr txBox="1"/>
          <p:nvPr/>
        </p:nvSpPr>
        <p:spPr>
          <a:xfrm>
            <a:off x="3109050" y="1201520"/>
            <a:ext cx="811500" cy="346200"/>
          </a:xfrm>
          <a:prstGeom prst="rect">
            <a:avLst/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12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5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0.73</a:t>
            </a:r>
            <a:endParaRPr sz="2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33"/>
          <p:cNvSpPr txBox="1"/>
          <p:nvPr/>
        </p:nvSpPr>
        <p:spPr>
          <a:xfrm>
            <a:off x="3075361" y="2405669"/>
            <a:ext cx="811500" cy="346200"/>
          </a:xfrm>
          <a:prstGeom prst="rect">
            <a:avLst/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12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5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0.5</a:t>
            </a:r>
            <a:endParaRPr sz="2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33"/>
          <p:cNvSpPr txBox="1"/>
          <p:nvPr/>
        </p:nvSpPr>
        <p:spPr>
          <a:xfrm>
            <a:off x="3953237" y="1254317"/>
            <a:ext cx="342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33"/>
          <p:cNvSpPr txBox="1"/>
          <p:nvPr/>
        </p:nvSpPr>
        <p:spPr>
          <a:xfrm>
            <a:off x="4120328" y="1695555"/>
            <a:ext cx="441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-1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33"/>
          <p:cNvSpPr txBox="1"/>
          <p:nvPr/>
        </p:nvSpPr>
        <p:spPr>
          <a:xfrm>
            <a:off x="3818032" y="2833402"/>
            <a:ext cx="715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-1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33"/>
          <p:cNvSpPr txBox="1"/>
          <p:nvPr/>
        </p:nvSpPr>
        <p:spPr>
          <a:xfrm>
            <a:off x="3970311" y="2405669"/>
            <a:ext cx="715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-2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33"/>
          <p:cNvSpPr txBox="1"/>
          <p:nvPr/>
        </p:nvSpPr>
        <p:spPr>
          <a:xfrm>
            <a:off x="6126016" y="1255005"/>
            <a:ext cx="342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33"/>
          <p:cNvSpPr txBox="1"/>
          <p:nvPr/>
        </p:nvSpPr>
        <p:spPr>
          <a:xfrm>
            <a:off x="6293107" y="1696243"/>
            <a:ext cx="441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-1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33"/>
          <p:cNvSpPr txBox="1"/>
          <p:nvPr/>
        </p:nvSpPr>
        <p:spPr>
          <a:xfrm>
            <a:off x="5990811" y="2834090"/>
            <a:ext cx="715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33"/>
          <p:cNvSpPr txBox="1"/>
          <p:nvPr/>
        </p:nvSpPr>
        <p:spPr>
          <a:xfrm>
            <a:off x="6143090" y="2406356"/>
            <a:ext cx="715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-1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33"/>
          <p:cNvSpPr txBox="1"/>
          <p:nvPr/>
        </p:nvSpPr>
        <p:spPr>
          <a:xfrm>
            <a:off x="5215605" y="1167387"/>
            <a:ext cx="811500" cy="346200"/>
          </a:xfrm>
          <a:prstGeom prst="rect">
            <a:avLst/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12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5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0.72</a:t>
            </a:r>
            <a:endParaRPr sz="2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33"/>
          <p:cNvSpPr txBox="1"/>
          <p:nvPr/>
        </p:nvSpPr>
        <p:spPr>
          <a:xfrm>
            <a:off x="5275156" y="2453227"/>
            <a:ext cx="811500" cy="346200"/>
          </a:xfrm>
          <a:prstGeom prst="rect">
            <a:avLst/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12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5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0.12</a:t>
            </a:r>
            <a:endParaRPr sz="2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33"/>
          <p:cNvSpPr txBox="1"/>
          <p:nvPr/>
        </p:nvSpPr>
        <p:spPr>
          <a:xfrm>
            <a:off x="7540144" y="1180967"/>
            <a:ext cx="811500" cy="346200"/>
          </a:xfrm>
          <a:prstGeom prst="rect">
            <a:avLst/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12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5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0.51</a:t>
            </a:r>
            <a:endParaRPr sz="2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33"/>
          <p:cNvSpPr txBox="1"/>
          <p:nvPr/>
        </p:nvSpPr>
        <p:spPr>
          <a:xfrm>
            <a:off x="7621461" y="2421311"/>
            <a:ext cx="811500" cy="346200"/>
          </a:xfrm>
          <a:prstGeom prst="rect">
            <a:avLst/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12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5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0.85</a:t>
            </a:r>
            <a:endParaRPr sz="2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33"/>
          <p:cNvSpPr/>
          <p:nvPr/>
        </p:nvSpPr>
        <p:spPr>
          <a:xfrm>
            <a:off x="4673795" y="1984150"/>
            <a:ext cx="458400" cy="336600"/>
          </a:xfrm>
          <a:prstGeom prst="rect">
            <a:avLst/>
          </a:prstGeom>
          <a:solidFill>
            <a:srgbClr val="E1EFD8"/>
          </a:solidFill>
          <a:ln cap="flat" cmpd="sng" w="9525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4" name="Google Shape;244;p33"/>
          <p:cNvCxnSpPr/>
          <p:nvPr/>
        </p:nvCxnSpPr>
        <p:spPr>
          <a:xfrm rot="10800000">
            <a:off x="4900697" y="1696594"/>
            <a:ext cx="0" cy="2883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45" name="Google Shape;245;p33"/>
          <p:cNvSpPr txBox="1"/>
          <p:nvPr/>
        </p:nvSpPr>
        <p:spPr>
          <a:xfrm>
            <a:off x="4690403" y="1979306"/>
            <a:ext cx="441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33"/>
          <p:cNvSpPr/>
          <p:nvPr/>
        </p:nvSpPr>
        <p:spPr>
          <a:xfrm>
            <a:off x="4676173" y="3127393"/>
            <a:ext cx="458400" cy="336600"/>
          </a:xfrm>
          <a:prstGeom prst="rect">
            <a:avLst/>
          </a:prstGeom>
          <a:solidFill>
            <a:srgbClr val="E1EFD8"/>
          </a:solidFill>
          <a:ln cap="flat" cmpd="sng" w="9525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7" name="Google Shape;247;p33"/>
          <p:cNvCxnSpPr/>
          <p:nvPr/>
        </p:nvCxnSpPr>
        <p:spPr>
          <a:xfrm rot="10800000">
            <a:off x="4903075" y="2839837"/>
            <a:ext cx="0" cy="2883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48" name="Google Shape;248;p33"/>
          <p:cNvSpPr txBox="1"/>
          <p:nvPr/>
        </p:nvSpPr>
        <p:spPr>
          <a:xfrm>
            <a:off x="4692781" y="3122548"/>
            <a:ext cx="441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33"/>
          <p:cNvSpPr/>
          <p:nvPr/>
        </p:nvSpPr>
        <p:spPr>
          <a:xfrm>
            <a:off x="6852035" y="1980256"/>
            <a:ext cx="458400" cy="336600"/>
          </a:xfrm>
          <a:prstGeom prst="rect">
            <a:avLst/>
          </a:prstGeom>
          <a:solidFill>
            <a:srgbClr val="E1EFD8"/>
          </a:solidFill>
          <a:ln cap="flat" cmpd="sng" w="9525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0" name="Google Shape;250;p33"/>
          <p:cNvCxnSpPr/>
          <p:nvPr/>
        </p:nvCxnSpPr>
        <p:spPr>
          <a:xfrm rot="10800000">
            <a:off x="7078937" y="1692700"/>
            <a:ext cx="0" cy="2883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51" name="Google Shape;251;p33"/>
          <p:cNvSpPr txBox="1"/>
          <p:nvPr/>
        </p:nvSpPr>
        <p:spPr>
          <a:xfrm>
            <a:off x="6868643" y="1975412"/>
            <a:ext cx="441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-2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33"/>
          <p:cNvSpPr/>
          <p:nvPr/>
        </p:nvSpPr>
        <p:spPr>
          <a:xfrm>
            <a:off x="6906115" y="3147884"/>
            <a:ext cx="458400" cy="336600"/>
          </a:xfrm>
          <a:prstGeom prst="rect">
            <a:avLst/>
          </a:prstGeom>
          <a:solidFill>
            <a:srgbClr val="E1EFD8"/>
          </a:solidFill>
          <a:ln cap="flat" cmpd="sng" w="9525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3" name="Google Shape;253;p33"/>
          <p:cNvCxnSpPr/>
          <p:nvPr/>
        </p:nvCxnSpPr>
        <p:spPr>
          <a:xfrm rot="10800000">
            <a:off x="7133017" y="2860327"/>
            <a:ext cx="0" cy="2883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54" name="Google Shape;254;p33"/>
          <p:cNvSpPr txBox="1"/>
          <p:nvPr/>
        </p:nvSpPr>
        <p:spPr>
          <a:xfrm>
            <a:off x="6922723" y="3143038"/>
            <a:ext cx="441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33"/>
          <p:cNvSpPr txBox="1"/>
          <p:nvPr/>
        </p:nvSpPr>
        <p:spPr>
          <a:xfrm>
            <a:off x="6084208" y="4184725"/>
            <a:ext cx="2193000" cy="4677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3879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56" name="Google Shape;256;p33"/>
          <p:cNvSpPr txBox="1"/>
          <p:nvPr/>
        </p:nvSpPr>
        <p:spPr>
          <a:xfrm>
            <a:off x="3513269" y="4190351"/>
            <a:ext cx="2422200" cy="4620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4949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57" name="Google Shape;257;p33"/>
          <p:cNvSpPr/>
          <p:nvPr/>
        </p:nvSpPr>
        <p:spPr>
          <a:xfrm>
            <a:off x="748793" y="1493747"/>
            <a:ext cx="342900" cy="2571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33"/>
          <p:cNvSpPr/>
          <p:nvPr/>
        </p:nvSpPr>
        <p:spPr>
          <a:xfrm>
            <a:off x="717550" y="2725077"/>
            <a:ext cx="342900" cy="2571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33"/>
          <p:cNvSpPr txBox="1"/>
          <p:nvPr/>
        </p:nvSpPr>
        <p:spPr>
          <a:xfrm>
            <a:off x="760961" y="1483656"/>
            <a:ext cx="342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2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33"/>
          <p:cNvSpPr txBox="1"/>
          <p:nvPr/>
        </p:nvSpPr>
        <p:spPr>
          <a:xfrm>
            <a:off x="655177" y="2683229"/>
            <a:ext cx="4887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2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33"/>
          <p:cNvSpPr txBox="1"/>
          <p:nvPr/>
        </p:nvSpPr>
        <p:spPr>
          <a:xfrm>
            <a:off x="1616514" y="3683910"/>
            <a:ext cx="3599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a function.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33"/>
          <p:cNvSpPr txBox="1"/>
          <p:nvPr/>
        </p:nvSpPr>
        <p:spPr>
          <a:xfrm>
            <a:off x="3967326" y="3681396"/>
            <a:ext cx="3599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 vector, output vector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33"/>
          <p:cNvSpPr/>
          <p:nvPr/>
        </p:nvSpPr>
        <p:spPr>
          <a:xfrm rot="-6459677">
            <a:off x="532296" y="3095870"/>
            <a:ext cx="1067935" cy="692745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Tensor</a:t>
            </a:r>
            <a:endParaRPr/>
          </a:p>
        </p:txBody>
      </p:sp>
      <p:pic>
        <p:nvPicPr>
          <p:cNvPr id="269" name="Google Shape;26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475" y="2427200"/>
            <a:ext cx="7639050" cy="21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8125" y="1138850"/>
            <a:ext cx="8667750" cy="111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佈景主題">
  <a:themeElements>
    <a:clrScheme name="Office 佈景主題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