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708" r:id="rId1"/>
  </p:sldMasterIdLst>
  <p:notesMasterIdLst>
    <p:notesMasterId r:id="rId52"/>
  </p:notesMasterIdLst>
  <p:sldIdLst>
    <p:sldId id="256" r:id="rId2"/>
    <p:sldId id="257" r:id="rId3"/>
    <p:sldId id="258" r:id="rId4"/>
    <p:sldId id="270" r:id="rId5"/>
    <p:sldId id="271" r:id="rId6"/>
    <p:sldId id="314" r:id="rId7"/>
    <p:sldId id="261" r:id="rId8"/>
    <p:sldId id="302" r:id="rId9"/>
    <p:sldId id="303" r:id="rId10"/>
    <p:sldId id="329" r:id="rId11"/>
    <p:sldId id="304" r:id="rId12"/>
    <p:sldId id="305" r:id="rId13"/>
    <p:sldId id="306" r:id="rId14"/>
    <p:sldId id="307" r:id="rId15"/>
    <p:sldId id="313" r:id="rId16"/>
    <p:sldId id="315" r:id="rId17"/>
    <p:sldId id="263" r:id="rId18"/>
    <p:sldId id="264" r:id="rId19"/>
    <p:sldId id="311" r:id="rId20"/>
    <p:sldId id="273" r:id="rId21"/>
    <p:sldId id="267" r:id="rId22"/>
    <p:sldId id="326" r:id="rId23"/>
    <p:sldId id="274" r:id="rId24"/>
    <p:sldId id="277" r:id="rId25"/>
    <p:sldId id="275" r:id="rId26"/>
    <p:sldId id="278" r:id="rId27"/>
    <p:sldId id="327" r:id="rId28"/>
    <p:sldId id="328" r:id="rId29"/>
    <p:sldId id="279" r:id="rId30"/>
    <p:sldId id="280" r:id="rId31"/>
    <p:sldId id="282" r:id="rId32"/>
    <p:sldId id="283" r:id="rId33"/>
    <p:sldId id="284" r:id="rId34"/>
    <p:sldId id="323" r:id="rId35"/>
    <p:sldId id="291" r:id="rId36"/>
    <p:sldId id="286" r:id="rId37"/>
    <p:sldId id="287" r:id="rId38"/>
    <p:sldId id="288" r:id="rId39"/>
    <p:sldId id="289" r:id="rId40"/>
    <p:sldId id="320" r:id="rId41"/>
    <p:sldId id="294" r:id="rId42"/>
    <p:sldId id="300" r:id="rId43"/>
    <p:sldId id="301" r:id="rId44"/>
    <p:sldId id="295" r:id="rId45"/>
    <p:sldId id="324" r:id="rId46"/>
    <p:sldId id="297" r:id="rId47"/>
    <p:sldId id="298" r:id="rId48"/>
    <p:sldId id="325" r:id="rId49"/>
    <p:sldId id="319" r:id="rId50"/>
    <p:sldId id="31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5C3"/>
    <a:srgbClr val="C7F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4742" autoAdjust="0"/>
  </p:normalViewPr>
  <p:slideViewPr>
    <p:cSldViewPr snapToGrid="0" snapToObjects="1" showGuides="1">
      <p:cViewPr varScale="1">
        <p:scale>
          <a:sx n="98" d="100"/>
          <a:sy n="98" d="100"/>
        </p:scale>
        <p:origin x="-20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Sheet1!$A$2:$A$8</c:f>
              <c:strCache>
                <c:ptCount val="7"/>
                <c:pt idx="0">
                  <c:v>Kaggle2</c:v>
                </c:pt>
                <c:pt idx="1">
                  <c:v>Kaggle3</c:v>
                </c:pt>
                <c:pt idx="2">
                  <c:v>Kaggle4</c:v>
                </c:pt>
                <c:pt idx="3">
                  <c:v>Kaggle5</c:v>
                </c:pt>
                <c:pt idx="4">
                  <c:v>Kaggle6</c:v>
                </c:pt>
                <c:pt idx="5">
                  <c:v>SemiFinal2</c:v>
                </c:pt>
                <c:pt idx="6">
                  <c:v>Final</c:v>
                </c:pt>
              </c:strCache>
            </c:strRef>
          </c:cat>
          <c:val>
            <c:numRef>
              <c:f>Sheet1!$C$2:$C$8</c:f>
              <c:numCache>
                <c:formatCode>General</c:formatCode>
                <c:ptCount val="7"/>
                <c:pt idx="0">
                  <c:v>44.066000000000003</c:v>
                </c:pt>
                <c:pt idx="1">
                  <c:v>53.265999999999998</c:v>
                </c:pt>
                <c:pt idx="2">
                  <c:v>59.066000000000003</c:v>
                </c:pt>
                <c:pt idx="3">
                  <c:v>57.066000000000003</c:v>
                </c:pt>
                <c:pt idx="4">
                  <c:v>53.933</c:v>
                </c:pt>
                <c:pt idx="5">
                  <c:v>72.3</c:v>
                </c:pt>
                <c:pt idx="6">
                  <c:v>47.5</c:v>
                </c:pt>
              </c:numCache>
            </c:numRef>
          </c:val>
          <c:smooth val="0"/>
          <c:extLst xmlns:c16r2="http://schemas.microsoft.com/office/drawing/2015/06/chart">
            <c:ext xmlns:c16="http://schemas.microsoft.com/office/drawing/2014/chart" uri="{C3380CC4-5D6E-409C-BE32-E72D297353CC}">
              <c16:uniqueId val="{00000009-2B25-6347-9B35-B17683336246}"/>
            </c:ext>
          </c:extLst>
        </c:ser>
        <c:dLbls>
          <c:showLegendKey val="0"/>
          <c:showVal val="0"/>
          <c:showCatName val="0"/>
          <c:showSerName val="0"/>
          <c:showPercent val="0"/>
          <c:showBubbleSize val="0"/>
        </c:dLbls>
        <c:marker val="1"/>
        <c:smooth val="0"/>
        <c:axId val="18636160"/>
        <c:axId val="61224448"/>
      </c:lineChart>
      <c:lineChart>
        <c:grouping val="standard"/>
        <c:varyColors val="0"/>
        <c:ser>
          <c:idx val="0"/>
          <c:order val="0"/>
          <c:tx>
            <c:strRef>
              <c:f>Sheet1!$B$1</c:f>
              <c:strCache>
                <c:ptCount val="1"/>
                <c:pt idx="0">
                  <c:v>Rank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Sheet1!$A$2:$A$8</c:f>
              <c:strCache>
                <c:ptCount val="7"/>
                <c:pt idx="0">
                  <c:v>Kaggle2</c:v>
                </c:pt>
                <c:pt idx="1">
                  <c:v>Kaggle3</c:v>
                </c:pt>
                <c:pt idx="2">
                  <c:v>Kaggle4</c:v>
                </c:pt>
                <c:pt idx="3">
                  <c:v>Kaggle5</c:v>
                </c:pt>
                <c:pt idx="4">
                  <c:v>Kaggle6</c:v>
                </c:pt>
                <c:pt idx="5">
                  <c:v>SemiFinal2</c:v>
                </c:pt>
                <c:pt idx="6">
                  <c:v>Final</c:v>
                </c:pt>
              </c:strCache>
            </c:strRef>
          </c:cat>
          <c:val>
            <c:numRef>
              <c:f>Sheet1!$B$2:$B$8</c:f>
              <c:numCache>
                <c:formatCode>General</c:formatCode>
                <c:ptCount val="7"/>
                <c:pt idx="0">
                  <c:v>-9</c:v>
                </c:pt>
                <c:pt idx="1">
                  <c:v>-8</c:v>
                </c:pt>
                <c:pt idx="2">
                  <c:v>-8</c:v>
                </c:pt>
                <c:pt idx="3">
                  <c:v>-10</c:v>
                </c:pt>
                <c:pt idx="4">
                  <c:v>-7</c:v>
                </c:pt>
                <c:pt idx="5">
                  <c:v>-4</c:v>
                </c:pt>
                <c:pt idx="6">
                  <c:v>-3</c:v>
                </c:pt>
              </c:numCache>
            </c:numRef>
          </c:val>
          <c:smooth val="0"/>
          <c:extLst xmlns:c16r2="http://schemas.microsoft.com/office/drawing/2015/06/chart">
            <c:ext xmlns:c16="http://schemas.microsoft.com/office/drawing/2014/chart" uri="{C3380CC4-5D6E-409C-BE32-E72D297353CC}">
              <c16:uniqueId val="{00000000-2B25-6347-9B35-B17683336246}"/>
            </c:ext>
          </c:extLst>
        </c:ser>
        <c:dLbls>
          <c:showLegendKey val="0"/>
          <c:showVal val="0"/>
          <c:showCatName val="0"/>
          <c:showSerName val="0"/>
          <c:showPercent val="0"/>
          <c:showBubbleSize val="0"/>
        </c:dLbls>
        <c:marker val="1"/>
        <c:smooth val="0"/>
        <c:axId val="61231872"/>
        <c:axId val="61225984"/>
      </c:lineChart>
      <c:catAx>
        <c:axId val="1863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61224448"/>
        <c:crosses val="autoZero"/>
        <c:auto val="1"/>
        <c:lblAlgn val="ctr"/>
        <c:lblOffset val="100"/>
        <c:noMultiLvlLbl val="0"/>
      </c:catAx>
      <c:valAx>
        <c:axId val="6122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8636160"/>
        <c:crosses val="autoZero"/>
        <c:crossBetween val="between"/>
      </c:valAx>
      <c:valAx>
        <c:axId val="612259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61231872"/>
        <c:crosses val="max"/>
        <c:crossBetween val="between"/>
      </c:valAx>
      <c:catAx>
        <c:axId val="61231872"/>
        <c:scaling>
          <c:orientation val="minMax"/>
        </c:scaling>
        <c:delete val="1"/>
        <c:axPos val="b"/>
        <c:numFmt formatCode="General" sourceLinked="1"/>
        <c:majorTickMark val="out"/>
        <c:minorTickMark val="none"/>
        <c:tickLblPos val="nextTo"/>
        <c:crossAx val="61225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AD200-E55B-C142-A980-E25AFFC41225}" type="datetimeFigureOut">
              <a:rPr kumimoji="1" lang="zh-TW" altLang="en-US" smtClean="0"/>
              <a:t>2019/8/15</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B07BE-6D14-044C-9285-EC31F98C93A3}" type="slidenum">
              <a:rPr kumimoji="1" lang="zh-TW" altLang="en-US" smtClean="0"/>
              <a:t>‹#›</a:t>
            </a:fld>
            <a:endParaRPr kumimoji="1" lang="zh-TW" altLang="en-US"/>
          </a:p>
        </p:txBody>
      </p:sp>
    </p:spTree>
    <p:extLst>
      <p:ext uri="{BB962C8B-B14F-4D97-AF65-F5344CB8AC3E}">
        <p14:creationId xmlns:p14="http://schemas.microsoft.com/office/powerpoint/2010/main" val="266989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相關檔案放在</a:t>
            </a:r>
            <a:r>
              <a:rPr lang="en-US" altLang="zh-TW" dirty="0"/>
              <a:t>bug</a:t>
            </a:r>
            <a:r>
              <a:rPr lang="zh-TW" altLang="en-US" dirty="0"/>
              <a:t>以及</a:t>
            </a:r>
            <a:r>
              <a:rPr lang="en-US" altLang="zh-TW" dirty="0" err="1"/>
              <a:t>google</a:t>
            </a:r>
            <a:r>
              <a:rPr lang="en-US" altLang="zh-TW" dirty="0"/>
              <a:t> drive</a:t>
            </a:r>
          </a:p>
          <a:p>
            <a:endParaRPr lang="zh-TW" altLang="en-US" dirty="0"/>
          </a:p>
        </p:txBody>
      </p:sp>
      <p:sp>
        <p:nvSpPr>
          <p:cNvPr id="4" name="投影片編號版面配置區 3"/>
          <p:cNvSpPr>
            <a:spLocks noGrp="1"/>
          </p:cNvSpPr>
          <p:nvPr>
            <p:ph type="sldNum" sz="quarter" idx="10"/>
          </p:nvPr>
        </p:nvSpPr>
        <p:spPr/>
        <p:txBody>
          <a:bodyPr/>
          <a:lstStyle/>
          <a:p>
            <a:fld id="{7E430302-E8FA-4666-A455-3D269FC6BAA0}" type="slidenum">
              <a:rPr lang="zh-TW" altLang="en-US" smtClean="0"/>
              <a:t>7</a:t>
            </a:fld>
            <a:endParaRPr lang="zh-TW" altLang="en-US"/>
          </a:p>
        </p:txBody>
      </p:sp>
    </p:spTree>
    <p:extLst>
      <p:ext uri="{BB962C8B-B14F-4D97-AF65-F5344CB8AC3E}">
        <p14:creationId xmlns:p14="http://schemas.microsoft.com/office/powerpoint/2010/main" val="916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err="1">
                <a:solidFill>
                  <a:schemeClr val="tx1"/>
                </a:solidFill>
                <a:effectLst/>
                <a:latin typeface="+mn-lt"/>
                <a:ea typeface="+mn-ea"/>
                <a:cs typeface="+mn-cs"/>
              </a:rPr>
              <a:t>self</a:t>
            </a:r>
            <a:r>
              <a:rPr lang="en-US" altLang="zh-TW" dirty="0" err="1"/>
              <a:t>.filter_tag</a:t>
            </a:r>
            <a:r>
              <a:rPr lang="en-US" altLang="zh-TW" dirty="0"/>
              <a:t>=</a:t>
            </a:r>
            <a:r>
              <a:rPr lang="en-US" altLang="zh-TW" sz="1200" b="1" kern="1200" dirty="0">
                <a:solidFill>
                  <a:schemeClr val="tx1"/>
                </a:solidFill>
                <a:effectLst/>
                <a:latin typeface="+mn-lt"/>
                <a:ea typeface="+mn-ea"/>
                <a:cs typeface="+mn-cs"/>
              </a:rPr>
              <a:t>u" A </a:t>
            </a:r>
            <a:r>
              <a:rPr lang="en-US" altLang="zh-TW" sz="1200" b="1" kern="1200" dirty="0" err="1">
                <a:solidFill>
                  <a:schemeClr val="tx1"/>
                </a:solidFill>
                <a:effectLst/>
                <a:latin typeface="+mn-lt"/>
                <a:ea typeface="+mn-ea"/>
                <a:cs typeface="+mn-cs"/>
              </a:rPr>
              <a:t>Neqa</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Neqb</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Dfa</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Nh</a:t>
            </a:r>
            <a:r>
              <a:rPr lang="en-US" altLang="zh-TW" sz="1200" b="1" kern="1200" dirty="0">
                <a:solidFill>
                  <a:schemeClr val="tx1"/>
                </a:solidFill>
                <a:effectLst/>
                <a:latin typeface="+mn-lt"/>
                <a:ea typeface="+mn-ea"/>
                <a:cs typeface="+mn-cs"/>
              </a:rPr>
              <a:t> Na </a:t>
            </a:r>
            <a:r>
              <a:rPr lang="en-US" altLang="zh-TW" sz="1200" b="1" kern="1200" dirty="0" err="1">
                <a:solidFill>
                  <a:schemeClr val="tx1"/>
                </a:solidFill>
                <a:effectLst/>
                <a:latin typeface="+mn-lt"/>
                <a:ea typeface="+mn-ea"/>
                <a:cs typeface="+mn-cs"/>
              </a:rPr>
              <a:t>Nb</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Nc</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Ncd</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Nd</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VE</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V_2</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VH</a:t>
            </a:r>
            <a:r>
              <a:rPr lang="en-US" altLang="zh-TW" sz="1200" b="1" kern="1200" dirty="0">
                <a:solidFill>
                  <a:schemeClr val="tx1"/>
                </a:solidFill>
                <a:effectLst/>
                <a:latin typeface="+mn-lt"/>
                <a:ea typeface="+mn-ea"/>
                <a:cs typeface="+mn-cs"/>
              </a:rPr>
              <a:t> VC </a:t>
            </a:r>
            <a:r>
              <a:rPr lang="en-US" altLang="zh-TW" sz="1200" b="1" kern="1200" dirty="0" err="1">
                <a:solidFill>
                  <a:schemeClr val="tx1"/>
                </a:solidFill>
                <a:effectLst/>
                <a:latin typeface="+mn-lt"/>
                <a:ea typeface="+mn-ea"/>
                <a:cs typeface="+mn-cs"/>
              </a:rPr>
              <a:t>VCL</a:t>
            </a:r>
            <a:r>
              <a:rPr lang="en-US" altLang="zh-TW" sz="1200" b="1" kern="1200" dirty="0">
                <a:solidFill>
                  <a:schemeClr val="tx1"/>
                </a:solidFill>
                <a:effectLst/>
                <a:latin typeface="+mn-lt"/>
                <a:ea typeface="+mn-ea"/>
                <a:cs typeface="+mn-cs"/>
              </a:rPr>
              <a:t> VK </a:t>
            </a:r>
            <a:r>
              <a:rPr lang="en-US" altLang="zh-TW" sz="1200" b="1" kern="1200" dirty="0" err="1">
                <a:solidFill>
                  <a:schemeClr val="tx1"/>
                </a:solidFill>
                <a:effectLst/>
                <a:latin typeface="+mn-lt"/>
                <a:ea typeface="+mn-ea"/>
                <a:cs typeface="+mn-cs"/>
              </a:rPr>
              <a:t>VJ</a:t>
            </a:r>
            <a:r>
              <a:rPr lang="en-US" altLang="zh-TW" sz="1200" b="1" kern="1200" dirty="0">
                <a:solidFill>
                  <a:schemeClr val="tx1"/>
                </a:solidFill>
                <a:effectLst/>
                <a:latin typeface="+mn-lt"/>
                <a:ea typeface="+mn-ea"/>
                <a:cs typeface="+mn-cs"/>
              </a:rPr>
              <a:t> </a:t>
            </a:r>
            <a:r>
              <a:rPr lang="en-US" altLang="zh-TW" sz="1200" b="1" kern="1200" dirty="0" err="1">
                <a:solidFill>
                  <a:schemeClr val="tx1"/>
                </a:solidFill>
                <a:effectLst/>
                <a:latin typeface="+mn-lt"/>
                <a:ea typeface="+mn-ea"/>
                <a:cs typeface="+mn-cs"/>
              </a:rPr>
              <a:t>VHC</a:t>
            </a:r>
            <a:r>
              <a:rPr lang="en-US" altLang="zh-TW" sz="1200" b="1" kern="1200" dirty="0">
                <a:solidFill>
                  <a:schemeClr val="tx1"/>
                </a:solidFill>
                <a:effectLst/>
                <a:latin typeface="+mn-lt"/>
                <a:ea typeface="+mn-ea"/>
                <a:cs typeface="+mn-cs"/>
              </a:rPr>
              <a:t> VA VD "</a:t>
            </a:r>
            <a:br>
              <a:rPr lang="en-US" altLang="zh-TW" sz="1200" b="1" kern="1200" dirty="0">
                <a:solidFill>
                  <a:schemeClr val="tx1"/>
                </a:solidFill>
                <a:effectLst/>
                <a:latin typeface="+mn-lt"/>
                <a:ea typeface="+mn-ea"/>
                <a:cs typeface="+mn-cs"/>
              </a:rPr>
            </a:br>
            <a:r>
              <a:rPr lang="en-US" altLang="zh-TW" sz="1200" kern="1200" dirty="0" err="1">
                <a:solidFill>
                  <a:schemeClr val="tx1"/>
                </a:solidFill>
                <a:effectLst/>
                <a:latin typeface="+mn-lt"/>
                <a:ea typeface="+mn-ea"/>
                <a:cs typeface="+mn-cs"/>
              </a:rPr>
              <a:t>self</a:t>
            </a:r>
            <a:r>
              <a:rPr lang="en-US" altLang="zh-TW" dirty="0" err="1"/>
              <a:t>.filter_word</a:t>
            </a:r>
            <a:r>
              <a:rPr lang="en-US" altLang="zh-TW" dirty="0"/>
              <a:t>=</a:t>
            </a:r>
            <a:r>
              <a:rPr lang="en-US" altLang="zh-TW" sz="1200" b="1" kern="1200" dirty="0">
                <a:solidFill>
                  <a:schemeClr val="tx1"/>
                </a:solidFill>
                <a:effectLst/>
                <a:latin typeface="+mn-lt"/>
                <a:ea typeface="+mn-ea"/>
                <a:cs typeface="+mn-cs"/>
              </a:rPr>
              <a:t>u" </a:t>
            </a:r>
            <a:r>
              <a:rPr lang="zh-TW" altLang="en-US" sz="1200" b="1" kern="1200" dirty="0">
                <a:solidFill>
                  <a:schemeClr val="tx1"/>
                </a:solidFill>
                <a:effectLst/>
                <a:latin typeface="+mn-lt"/>
                <a:ea typeface="+mn-ea"/>
                <a:cs typeface="+mn-cs"/>
              </a:rPr>
              <a:t>不 別 幫 得 不要 不會 多 少 會 先 來 已經 已 早已 早 先 無法 難以 不能 一起 再 可以 可 不可以 不可 可能 不可能 無法 一定 不一定 事先 即 差不多 </a:t>
            </a:r>
            <a:r>
              <a:rPr lang="en-US" altLang="zh-TW" sz="1200" b="1" kern="1200" dirty="0">
                <a:solidFill>
                  <a:schemeClr val="tx1"/>
                </a:solidFill>
                <a:effectLst/>
                <a:latin typeface="+mn-lt"/>
                <a:ea typeface="+mn-ea"/>
                <a:cs typeface="+mn-cs"/>
              </a:rPr>
              <a:t>"</a:t>
            </a:r>
            <a:br>
              <a:rPr lang="en-US" altLang="zh-TW" sz="1200" b="1"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10"/>
          </p:nvPr>
        </p:nvSpPr>
        <p:spPr/>
        <p:txBody>
          <a:bodyPr/>
          <a:lstStyle/>
          <a:p>
            <a:fld id="{246D45C3-E9DF-446B-BD7B-ABF9C41F4539}" type="slidenum">
              <a:rPr lang="zh-TW" altLang="en-US" smtClean="0"/>
              <a:t>13</a:t>
            </a:fld>
            <a:endParaRPr lang="zh-TW" altLang="en-US"/>
          </a:p>
        </p:txBody>
      </p:sp>
    </p:spTree>
    <p:extLst>
      <p:ext uri="{BB962C8B-B14F-4D97-AF65-F5344CB8AC3E}">
        <p14:creationId xmlns:p14="http://schemas.microsoft.com/office/powerpoint/2010/main" val="17842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8D4E1-4299-4A3A-A3F7-110137989FCE}" type="slidenum">
              <a:rPr lang="en-US" smtClean="0"/>
              <a:t>23</a:t>
            </a:fld>
            <a:endParaRPr lang="en-US"/>
          </a:p>
        </p:txBody>
      </p:sp>
    </p:spTree>
    <p:extLst>
      <p:ext uri="{BB962C8B-B14F-4D97-AF65-F5344CB8AC3E}">
        <p14:creationId xmlns:p14="http://schemas.microsoft.com/office/powerpoint/2010/main" val="109592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FD271-8B9C-4FEB-8056-D4A99E30ED25}" type="slidenum">
              <a:rPr lang="en-US" smtClean="0"/>
              <a:t>35</a:t>
            </a:fld>
            <a:endParaRPr lang="en-US"/>
          </a:p>
        </p:txBody>
      </p:sp>
    </p:spTree>
    <p:extLst>
      <p:ext uri="{BB962C8B-B14F-4D97-AF65-F5344CB8AC3E}">
        <p14:creationId xmlns:p14="http://schemas.microsoft.com/office/powerpoint/2010/main" val="260960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FD271-8B9C-4FEB-8056-D4A99E30ED25}" type="slidenum">
              <a:rPr lang="en-US" smtClean="0"/>
              <a:t>36</a:t>
            </a:fld>
            <a:endParaRPr lang="en-US"/>
          </a:p>
        </p:txBody>
      </p:sp>
    </p:spTree>
    <p:extLst>
      <p:ext uri="{BB962C8B-B14F-4D97-AF65-F5344CB8AC3E}">
        <p14:creationId xmlns:p14="http://schemas.microsoft.com/office/powerpoint/2010/main" val="254478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FD271-8B9C-4FEB-8056-D4A99E30ED25}" type="slidenum">
              <a:rPr lang="en-US" smtClean="0"/>
              <a:t>37</a:t>
            </a:fld>
            <a:endParaRPr lang="en-US"/>
          </a:p>
        </p:txBody>
      </p:sp>
    </p:spTree>
    <p:extLst>
      <p:ext uri="{BB962C8B-B14F-4D97-AF65-F5344CB8AC3E}">
        <p14:creationId xmlns:p14="http://schemas.microsoft.com/office/powerpoint/2010/main" val="421682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FD271-8B9C-4FEB-8056-D4A99E30ED25}" type="slidenum">
              <a:rPr lang="en-US" smtClean="0"/>
              <a:t>38</a:t>
            </a:fld>
            <a:endParaRPr lang="en-US"/>
          </a:p>
        </p:txBody>
      </p:sp>
    </p:spTree>
    <p:extLst>
      <p:ext uri="{BB962C8B-B14F-4D97-AF65-F5344CB8AC3E}">
        <p14:creationId xmlns:p14="http://schemas.microsoft.com/office/powerpoint/2010/main" val="350083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FD271-8B9C-4FEB-8056-D4A99E30ED25}" type="slidenum">
              <a:rPr lang="en-US" smtClean="0"/>
              <a:t>39</a:t>
            </a:fld>
            <a:endParaRPr lang="en-US"/>
          </a:p>
        </p:txBody>
      </p:sp>
    </p:spTree>
    <p:extLst>
      <p:ext uri="{BB962C8B-B14F-4D97-AF65-F5344CB8AC3E}">
        <p14:creationId xmlns:p14="http://schemas.microsoft.com/office/powerpoint/2010/main" val="111347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noFill/>
          </a:ln>
        </p:spPr>
        <p:txBody>
          <a:bodyPr lIns="274320" rIns="274320" anchor="ctr" anchorCtr="1">
            <a:noAutofit/>
          </a:bodyPr>
          <a:lstStyle>
            <a:lvl1pPr algn="ctr">
              <a:defRPr sz="5400">
                <a:solidFill>
                  <a:srgbClr val="262626"/>
                </a:solidFill>
                <a:latin typeface="Times New Roman" panose="02020603050405020304" pitchFamily="18" charset="0"/>
                <a:ea typeface="Kaiti TC" panose="02010600040101010101" pitchFamily="2" charset="-120"/>
                <a:cs typeface="Times New Roman" panose="02020603050405020304" pitchFamily="18" charset="0"/>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7" name="Date Placeholder 6"/>
          <p:cNvSpPr>
            <a:spLocks noGrp="1"/>
          </p:cNvSpPr>
          <p:nvPr>
            <p:ph type="dt" sz="half" idx="10"/>
          </p:nvPr>
        </p:nvSpPr>
        <p:spPr/>
        <p:txBody>
          <a:bodyPr/>
          <a:lstStyle/>
          <a:p>
            <a:fld id="{A32BF707-32CC-2C4A-B1D5-39455AC132EF}" type="datetime1">
              <a:rPr lang="zh-TW" altLang="en-US" smtClean="0"/>
              <a:t>2019/8/15</a:t>
            </a:fld>
            <a:endParaRPr lang="en-US" dirty="0"/>
          </a:p>
        </p:txBody>
      </p:sp>
      <p:sp>
        <p:nvSpPr>
          <p:cNvPr id="8" name="Footer Placeholder 7"/>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9" name="Slide Number Placeholder 8"/>
          <p:cNvSpPr>
            <a:spLocks noGrp="1"/>
          </p:cNvSpPr>
          <p:nvPr>
            <p:ph type="sldNum" sz="quarter" idx="12"/>
          </p:nvPr>
        </p:nvSpPr>
        <p:spPr>
          <a:solidFill>
            <a:srgbClr val="C00000">
              <a:alpha val="69804"/>
            </a:srgbClr>
          </a:solidFill>
        </p:spPr>
        <p:txBody>
          <a:bodyPr/>
          <a:lstStyle>
            <a:lvl1pPr>
              <a:defRPr>
                <a:latin typeface="Times New Roman" panose="02020603050405020304" pitchFamily="18" charset="0"/>
                <a:cs typeface="Times New Roman" panose="02020603050405020304" pitchFamily="18"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5504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3E423F-916E-6942-ACD4-ED4A8E48BCA9}" type="datetime1">
              <a:rPr lang="zh-TW" altLang="en-US" smtClean="0"/>
              <a:t>2019/8/15</a:t>
            </a:fld>
            <a:endParaRPr lang="en-US" dirty="0"/>
          </a:p>
        </p:txBody>
      </p:sp>
      <p:sp>
        <p:nvSpPr>
          <p:cNvPr id="5" name="Footer Placeholder 4"/>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4002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BF7A0AE-AF0B-1A4D-8C7E-3DFF111FE693}" type="datetime1">
              <a:rPr lang="zh-TW" altLang="en-US" smtClean="0"/>
              <a:t>2019/8/15</a:t>
            </a:fld>
            <a:endParaRPr lang="en-US" dirty="0"/>
          </a:p>
        </p:txBody>
      </p:sp>
      <p:sp>
        <p:nvSpPr>
          <p:cNvPr id="5" name="Footer Placeholder 4"/>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9627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308008" y="541180"/>
            <a:ext cx="8556859" cy="998862"/>
          </a:xfrm>
        </p:spPr>
        <p:txBody>
          <a:bodyPr/>
          <a:lstStyle/>
          <a:p>
            <a:r>
              <a:rPr lang="zh-TW" altLang="en-US" dirty="0"/>
              <a:t>按一下以編輯母片標題樣式</a:t>
            </a:r>
            <a:endParaRPr lang="en-US" dirty="0"/>
          </a:p>
        </p:txBody>
      </p:sp>
      <p:sp>
        <p:nvSpPr>
          <p:cNvPr id="3" name="Content Placeholder 2"/>
          <p:cNvSpPr>
            <a:spLocks noGrp="1"/>
          </p:cNvSpPr>
          <p:nvPr>
            <p:ph idx="1"/>
          </p:nvPr>
        </p:nvSpPr>
        <p:spPr>
          <a:xfrm>
            <a:off x="335510" y="1656268"/>
            <a:ext cx="8548608" cy="4475025"/>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fld id="{3330A9EF-F2AC-204F-B05B-73AB86E767CA}" type="datetime1">
              <a:rPr lang="zh-TW" altLang="en-US" smtClean="0"/>
              <a:t>2019/8/15</a:t>
            </a:fld>
            <a:endParaRPr lang="en-US" dirty="0"/>
          </a:p>
        </p:txBody>
      </p:sp>
      <p:sp>
        <p:nvSpPr>
          <p:cNvPr id="8" name="Footer Placeholder 7"/>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9525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7" name="Date Placeholder 6"/>
          <p:cNvSpPr>
            <a:spLocks noGrp="1"/>
          </p:cNvSpPr>
          <p:nvPr>
            <p:ph type="dt" sz="half" idx="10"/>
          </p:nvPr>
        </p:nvSpPr>
        <p:spPr/>
        <p:txBody>
          <a:bodyPr/>
          <a:lstStyle/>
          <a:p>
            <a:fld id="{286DAFD3-48F1-E943-BDC8-C7E96038F3BC}" type="datetime1">
              <a:rPr lang="zh-TW" altLang="en-US" smtClean="0"/>
              <a:t>2019/8/15</a:t>
            </a:fld>
            <a:endParaRPr lang="en-US" dirty="0"/>
          </a:p>
        </p:txBody>
      </p:sp>
      <p:sp>
        <p:nvSpPr>
          <p:cNvPr id="8" name="Footer Placeholder 7"/>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9955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0F30B45D-C3CE-9041-B24E-B37AFE059369}" type="datetime1">
              <a:rPr lang="zh-TW" altLang="en-US" smtClean="0"/>
              <a:t>2019/8/15</a:t>
            </a:fld>
            <a:endParaRPr lang="en-US" dirty="0"/>
          </a:p>
        </p:txBody>
      </p:sp>
      <p:sp>
        <p:nvSpPr>
          <p:cNvPr id="9" name="Footer Placeholder 8"/>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141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02239" y="3143250"/>
            <a:ext cx="3288024" cy="25967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7" name="Date Placeholder 6"/>
          <p:cNvSpPr>
            <a:spLocks noGrp="1"/>
          </p:cNvSpPr>
          <p:nvPr>
            <p:ph type="dt" sz="half" idx="10"/>
          </p:nvPr>
        </p:nvSpPr>
        <p:spPr/>
        <p:txBody>
          <a:bodyPr/>
          <a:lstStyle/>
          <a:p>
            <a:fld id="{AAF02291-E0B2-7F48-9567-B359B4EF2017}" type="datetime1">
              <a:rPr lang="zh-TW" altLang="en-US" smtClean="0"/>
              <a:t>2019/8/15</a:t>
            </a:fld>
            <a:endParaRPr lang="en-US" dirty="0"/>
          </a:p>
        </p:txBody>
      </p:sp>
      <p:sp>
        <p:nvSpPr>
          <p:cNvPr id="8" name="Footer Placeholder 7"/>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86293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143C39C-57EC-254E-861B-4EF72043DF0F}" type="datetime1">
              <a:rPr lang="zh-TW" altLang="en-US" smtClean="0"/>
              <a:t>2019/8/15</a:t>
            </a:fld>
            <a:endParaRPr lang="en-US" dirty="0"/>
          </a:p>
        </p:txBody>
      </p:sp>
      <p:sp>
        <p:nvSpPr>
          <p:cNvPr id="4" name="Footer Placeholder 3"/>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1302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4FD36-B129-4D4F-BF29-137D1E852F85}" type="datetime1">
              <a:rPr lang="zh-TW" altLang="en-US" smtClean="0"/>
              <a:t>2019/8/15</a:t>
            </a:fld>
            <a:endParaRPr lang="en-US" dirty="0"/>
          </a:p>
        </p:txBody>
      </p:sp>
      <p:sp>
        <p:nvSpPr>
          <p:cNvPr id="3" name="Footer Placeholder 2"/>
          <p:cNvSpPr>
            <a:spLocks noGrp="1"/>
          </p:cNvSpPr>
          <p:nvPr>
            <p:ph type="ftr" sz="quarter" idx="11"/>
          </p:nvPr>
        </p:nvSpPr>
        <p:spPr>
          <a:xfrm>
            <a:off x="1102239" y="6236208"/>
            <a:ext cx="4556664" cy="32004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3171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9" name="Date Placeholder 8"/>
          <p:cNvSpPr>
            <a:spLocks noGrp="1"/>
          </p:cNvSpPr>
          <p:nvPr>
            <p:ph type="dt" sz="half" idx="10"/>
          </p:nvPr>
        </p:nvSpPr>
        <p:spPr/>
        <p:txBody>
          <a:bodyPr/>
          <a:lstStyle/>
          <a:p>
            <a:fld id="{2AEA4B10-1B67-4549-8C65-51594172FEDA}" type="datetime1">
              <a:rPr lang="zh-TW" altLang="en-US" smtClean="0"/>
              <a:t>2019/8/15</a:t>
            </a:fld>
            <a:endParaRPr lang="en-US" dirty="0"/>
          </a:p>
        </p:txBody>
      </p:sp>
      <p:sp>
        <p:nvSpPr>
          <p:cNvPr id="10" name="Footer Placeholder 9"/>
          <p:cNvSpPr>
            <a:spLocks noGrp="1"/>
          </p:cNvSpPr>
          <p:nvPr>
            <p:ph type="ftr" sz="quarter" idx="11"/>
          </p:nvPr>
        </p:nvSpPr>
        <p:spPr>
          <a:xfrm>
            <a:off x="640703" y="6236208"/>
            <a:ext cx="3806398" cy="320040"/>
          </a:xfrm>
          <a:prstGeom prst="rect">
            <a:avLst/>
          </a:prstGeo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870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0480DDB-03AC-3944-8DEA-BB5942E310BB}" type="datetime1">
              <a:rPr lang="zh-TW" altLang="en-US" smtClean="0"/>
              <a:t>2019/8/15</a:t>
            </a:fld>
            <a:endParaRPr lang="en-US" dirty="0"/>
          </a:p>
        </p:txBody>
      </p:sp>
      <p:sp>
        <p:nvSpPr>
          <p:cNvPr id="9" name="Footer Placeholder 8"/>
          <p:cNvSpPr>
            <a:spLocks noGrp="1"/>
          </p:cNvSpPr>
          <p:nvPr>
            <p:ph type="ftr" sz="quarter" idx="11"/>
          </p:nvPr>
        </p:nvSpPr>
        <p:spPr>
          <a:xfrm>
            <a:off x="640080" y="6236208"/>
            <a:ext cx="3803904" cy="320040"/>
          </a:xfrm>
          <a:prstGeom prst="rect">
            <a:avLst/>
          </a:prstGeo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6201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8009" y="560431"/>
            <a:ext cx="8518358" cy="1046988"/>
          </a:xfrm>
          <a:prstGeom prst="rect">
            <a:avLst/>
          </a:prstGeom>
          <a:solidFill>
            <a:srgbClr val="FFFFFF"/>
          </a:solidFill>
          <a:ln w="31750" cap="sq">
            <a:noFill/>
            <a:miter lim="800000"/>
          </a:ln>
        </p:spPr>
        <p:txBody>
          <a:bodyPr vert="horz" lIns="182880" tIns="182880" rIns="182880" bIns="18288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288758" y="1771046"/>
            <a:ext cx="8537607" cy="4562377"/>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6853186" y="6421697"/>
            <a:ext cx="1537577" cy="323968"/>
          </a:xfrm>
          <a:prstGeom prst="rect">
            <a:avLst/>
          </a:prstGeom>
        </p:spPr>
        <p:txBody>
          <a:bodyPr vert="horz" lIns="91440" tIns="45720" rIns="91440" bIns="45720" rtlCol="0" anchor="ctr"/>
          <a:lstStyle>
            <a:lvl1pPr algn="r">
              <a:defRPr sz="1200" b="0">
                <a:solidFill>
                  <a:srgbClr val="C00000">
                    <a:alpha val="70000"/>
                  </a:srgbClr>
                </a:solidFill>
                <a:latin typeface="Times New Roman" panose="02020603050405020304" pitchFamily="18" charset="0"/>
                <a:cs typeface="Times New Roman" panose="02020603050405020304" pitchFamily="18" charset="0"/>
              </a:defRPr>
            </a:lvl1pPr>
          </a:lstStyle>
          <a:p>
            <a:pPr algn="ctr"/>
            <a:fld id="{733E0D00-3F25-5E46-8E66-D4D1ABEAA622}" type="datetime1">
              <a:rPr lang="zh-TW" altLang="en-US" smtClean="0"/>
              <a:pPr algn="ctr"/>
              <a:t>2019/8/15</a:t>
            </a:fld>
            <a:endParaRPr lang="en-US" dirty="0"/>
          </a:p>
        </p:txBody>
      </p:sp>
      <p:sp>
        <p:nvSpPr>
          <p:cNvPr id="6" name="Slide Number Placeholder 5"/>
          <p:cNvSpPr>
            <a:spLocks noGrp="1"/>
          </p:cNvSpPr>
          <p:nvPr>
            <p:ph type="sldNum" sz="quarter" idx="4"/>
          </p:nvPr>
        </p:nvSpPr>
        <p:spPr>
          <a:xfrm>
            <a:off x="8586623" y="6400801"/>
            <a:ext cx="365760" cy="365760"/>
          </a:xfrm>
          <a:prstGeom prst="ellipse">
            <a:avLst/>
          </a:prstGeom>
          <a:solidFill>
            <a:srgbClr val="C00000">
              <a:alpha val="69804"/>
            </a:srgbClr>
          </a:solidFill>
        </p:spPr>
        <p:txBody>
          <a:bodyPr vert="horz" lIns="18288" tIns="45720" rIns="18288" bIns="45720" rtlCol="0" anchor="ctr">
            <a:noAutofit/>
          </a:bodyPr>
          <a:lstStyle>
            <a:lvl1pPr algn="ctr">
              <a:defRPr sz="1100" spc="0" baseline="0">
                <a:solidFill>
                  <a:srgbClr val="FFFFFF"/>
                </a:solidFill>
                <a:latin typeface="Times New Roman" panose="02020603050405020304" pitchFamily="18" charset="0"/>
                <a:cs typeface="Times New Roman" panose="02020603050405020304" pitchFamily="18" charset="0"/>
              </a:defRPr>
            </a:lvl1pPr>
          </a:lstStyle>
          <a:p>
            <a:fld id="{8A7A6979-0714-4377-B894-6BE4C2D6E202}" type="slidenum">
              <a:rPr lang="en-US" smtClean="0"/>
              <a:pPr/>
              <a:t>‹#›</a:t>
            </a:fld>
            <a:endParaRPr lang="en-US" dirty="0"/>
          </a:p>
        </p:txBody>
      </p:sp>
      <p:pic>
        <p:nvPicPr>
          <p:cNvPr id="7" name="圖片 6">
            <a:extLst>
              <a:ext uri="{FF2B5EF4-FFF2-40B4-BE49-F238E27FC236}">
                <a16:creationId xmlns="" xmlns:a16="http://schemas.microsoft.com/office/drawing/2014/main" id="{BC0D32C4-F12E-CF43-87B0-70AE5CC02F55}"/>
              </a:ext>
            </a:extLst>
          </p:cNvPr>
          <p:cNvPicPr>
            <a:picLocks noChangeAspect="1"/>
          </p:cNvPicPr>
          <p:nvPr userDrawn="1"/>
        </p:nvPicPr>
        <p:blipFill>
          <a:blip r:embed="rId13"/>
          <a:stretch>
            <a:fillRect/>
          </a:stretch>
        </p:blipFill>
        <p:spPr>
          <a:xfrm>
            <a:off x="34858" y="6497053"/>
            <a:ext cx="2458086" cy="338324"/>
          </a:xfrm>
          <a:prstGeom prst="rect">
            <a:avLst/>
          </a:prstGeom>
        </p:spPr>
      </p:pic>
      <p:pic>
        <p:nvPicPr>
          <p:cNvPr id="8" name="圖片 7">
            <a:extLst>
              <a:ext uri="{FF2B5EF4-FFF2-40B4-BE49-F238E27FC236}">
                <a16:creationId xmlns="" xmlns:a16="http://schemas.microsoft.com/office/drawing/2014/main" id="{033A3855-B80F-DF42-B66A-73C4694CB404}"/>
              </a:ext>
            </a:extLst>
          </p:cNvPr>
          <p:cNvPicPr>
            <a:picLocks noChangeAspect="1"/>
          </p:cNvPicPr>
          <p:nvPr userDrawn="1"/>
        </p:nvPicPr>
        <p:blipFill>
          <a:blip r:embed="rId14"/>
          <a:stretch>
            <a:fillRect/>
          </a:stretch>
        </p:blipFill>
        <p:spPr>
          <a:xfrm>
            <a:off x="7045693" y="36795"/>
            <a:ext cx="2026847" cy="328965"/>
          </a:xfrm>
          <a:prstGeom prst="rect">
            <a:avLst/>
          </a:prstGeom>
        </p:spPr>
      </p:pic>
    </p:spTree>
    <p:extLst>
      <p:ext uri="{BB962C8B-B14F-4D97-AF65-F5344CB8AC3E}">
        <p14:creationId xmlns:p14="http://schemas.microsoft.com/office/powerpoint/2010/main" val="22820612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lnSpc>
          <a:spcPct val="90000"/>
        </a:lnSpc>
        <a:spcBef>
          <a:spcPct val="0"/>
        </a:spcBef>
        <a:buNone/>
        <a:defRPr sz="3600" b="0" i="0" kern="1200" cap="all" spc="200" baseline="0">
          <a:solidFill>
            <a:srgbClr val="262626"/>
          </a:solidFill>
          <a:latin typeface="Kaiti TC" panose="02010600040101010101" pitchFamily="2" charset="-120"/>
          <a:ea typeface="Kaiti TC" panose="02010600040101010101" pitchFamily="2" charset="-120"/>
          <a:cs typeface="Times New Roman" panose="02020603050405020304" pitchFamily="18" charset="0"/>
        </a:defRPr>
      </a:lvl1pPr>
    </p:titleStyle>
    <p:bodyStyle>
      <a:lvl1pPr marL="228600" indent="-228600" algn="l" defTabSz="914400" rtl="0" eaLnBrk="1" latinLnBrk="0" hangingPunct="1">
        <a:lnSpc>
          <a:spcPct val="100000"/>
        </a:lnSpc>
        <a:spcBef>
          <a:spcPts val="1000"/>
        </a:spcBef>
        <a:buClr>
          <a:srgbClr val="0070C0"/>
        </a:buClr>
        <a:buSzPct val="58000"/>
        <a:buFont typeface="Wingdings" pitchFamily="2" charset="2"/>
        <a:buChar char="l"/>
        <a:defRPr sz="2800" b="0" i="0" kern="1200">
          <a:solidFill>
            <a:schemeClr val="tx1">
              <a:lumMod val="85000"/>
              <a:lumOff val="15000"/>
            </a:schemeClr>
          </a:solidFill>
          <a:latin typeface="Kaiti TC" panose="02010600040101010101" pitchFamily="2" charset="-120"/>
          <a:ea typeface="Kaiti TC" panose="02010600040101010101" pitchFamily="2" charset="-120"/>
          <a:cs typeface="Times New Roman" panose="02020603050405020304" pitchFamily="18" charset="0"/>
        </a:defRPr>
      </a:lvl1pPr>
      <a:lvl2pPr marL="457200" indent="-228600" algn="l" defTabSz="914400" rtl="0" eaLnBrk="1" latinLnBrk="0" hangingPunct="1">
        <a:lnSpc>
          <a:spcPct val="100000"/>
        </a:lnSpc>
        <a:spcBef>
          <a:spcPts val="1000"/>
        </a:spcBef>
        <a:buClr>
          <a:srgbClr val="0070C0"/>
        </a:buClr>
        <a:buSzPct val="55000"/>
        <a:buFont typeface="Wingdings" pitchFamily="2" charset="2"/>
        <a:buChar char="u"/>
        <a:defRPr sz="2400" b="0" i="0" kern="1200">
          <a:solidFill>
            <a:schemeClr val="tx1">
              <a:lumMod val="85000"/>
              <a:lumOff val="15000"/>
            </a:schemeClr>
          </a:solidFill>
          <a:latin typeface="Kaiti TC" panose="02010600040101010101" pitchFamily="2" charset="-120"/>
          <a:ea typeface="Kaiti TC" panose="02010600040101010101" pitchFamily="2" charset="-120"/>
          <a:cs typeface="Times New Roman" panose="02020603050405020304" pitchFamily="18" charset="0"/>
        </a:defRPr>
      </a:lvl2pPr>
      <a:lvl3pPr marL="685800" indent="-228600" algn="l" defTabSz="914400" rtl="0" eaLnBrk="1" latinLnBrk="0" hangingPunct="1">
        <a:lnSpc>
          <a:spcPct val="100000"/>
        </a:lnSpc>
        <a:spcBef>
          <a:spcPts val="1000"/>
        </a:spcBef>
        <a:buClr>
          <a:srgbClr val="0070C0"/>
        </a:buClr>
        <a:buSzPct val="55000"/>
        <a:buFont typeface="Wingdings" pitchFamily="2" charset="2"/>
        <a:buChar char="Ø"/>
        <a:defRPr sz="2000" b="0" i="0" kern="1200">
          <a:solidFill>
            <a:schemeClr val="tx1">
              <a:lumMod val="85000"/>
              <a:lumOff val="15000"/>
            </a:schemeClr>
          </a:solidFill>
          <a:latin typeface="Kaiti TC" panose="02010600040101010101" pitchFamily="2" charset="-120"/>
          <a:ea typeface="Kaiti TC" panose="02010600040101010101" pitchFamily="2" charset="-12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tx1">
              <a:lumMod val="85000"/>
              <a:lumOff val="15000"/>
            </a:schemeClr>
          </a:solidFill>
          <a:latin typeface="Kaiti TC" panose="02010600040101010101" pitchFamily="2" charset="-120"/>
          <a:ea typeface="Kaiti TC" panose="02010600040101010101" pitchFamily="2" charset="-12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b="0" i="0" kern="1200">
          <a:solidFill>
            <a:schemeClr val="tx1">
              <a:lumMod val="85000"/>
              <a:lumOff val="15000"/>
            </a:schemeClr>
          </a:solidFill>
          <a:latin typeface="Kaiti TC" panose="02010600040101010101" pitchFamily="2" charset="-120"/>
          <a:ea typeface="Kaiti TC" panose="02010600040101010101" pitchFamily="2" charset="-120"/>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methyst.iis.sinica.edu.tw:5001/main/none/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ckip.iis.sinica.edu.tw/private/fg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methyst.iis.sinica.edu.tw:5001/main/none/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top.org.tw/mocktest.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E333E31-9368-814A-857C-074CA4EA79FD}"/>
              </a:ext>
            </a:extLst>
          </p:cNvPr>
          <p:cNvSpPr>
            <a:spLocks noGrp="1"/>
          </p:cNvSpPr>
          <p:nvPr>
            <p:ph type="ctrTitle"/>
          </p:nvPr>
        </p:nvSpPr>
        <p:spPr/>
        <p:txBody>
          <a:bodyPr/>
          <a:lstStyle/>
          <a:p>
            <a:r>
              <a:rPr kumimoji="1" lang="en-US" altLang="zh-TW" dirty="0"/>
              <a:t>Did We Really Talk to AI?</a:t>
            </a:r>
            <a:endParaRPr kumimoji="1" lang="zh-TW" altLang="en-US" dirty="0"/>
          </a:p>
        </p:txBody>
      </p:sp>
      <p:sp>
        <p:nvSpPr>
          <p:cNvPr id="3" name="副標題 2">
            <a:extLst>
              <a:ext uri="{FF2B5EF4-FFF2-40B4-BE49-F238E27FC236}">
                <a16:creationId xmlns="" xmlns:a16="http://schemas.microsoft.com/office/drawing/2014/main" id="{CFBD2C15-4BD8-5849-A095-205D5600C4A8}"/>
              </a:ext>
            </a:extLst>
          </p:cNvPr>
          <p:cNvSpPr>
            <a:spLocks noGrp="1"/>
          </p:cNvSpPr>
          <p:nvPr>
            <p:ph type="subTitle" idx="1"/>
          </p:nvPr>
        </p:nvSpPr>
        <p:spPr/>
        <p:txBody>
          <a:bodyPr/>
          <a:lstStyle/>
          <a:p>
            <a:r>
              <a:rPr kumimoji="1" lang="en-US" altLang="zh-TW" dirty="0"/>
              <a:t>Experience Sharing of CKIP at Talk-to-AI Grand </a:t>
            </a:r>
            <a:r>
              <a:rPr kumimoji="1" lang="en-US" altLang="zh-TW" dirty="0" smtClean="0"/>
              <a:t>Challenge</a:t>
            </a:r>
          </a:p>
          <a:p>
            <a:r>
              <a:rPr kumimoji="1" lang="en-US" altLang="zh-TW" dirty="0" smtClean="0"/>
              <a:t>2019-08-16</a:t>
            </a:r>
            <a:endParaRPr kumimoji="1" lang="zh-TW" altLang="en-US" dirty="0"/>
          </a:p>
        </p:txBody>
      </p:sp>
      <p:pic>
        <p:nvPicPr>
          <p:cNvPr id="10" name="Picture 9">
            <a:extLst>
              <a:ext uri="{FF2B5EF4-FFF2-40B4-BE49-F238E27FC236}">
                <a16:creationId xmlns="" xmlns:a16="http://schemas.microsoft.com/office/drawing/2014/main" id="{FCEAC7E2-346A-094C-BC4C-4148869BA184}"/>
              </a:ext>
            </a:extLst>
          </p:cNvPr>
          <p:cNvPicPr>
            <a:picLocks noChangeAspect="1"/>
          </p:cNvPicPr>
          <p:nvPr/>
        </p:nvPicPr>
        <p:blipFill>
          <a:blip r:embed="rId2"/>
          <a:stretch>
            <a:fillRect/>
          </a:stretch>
        </p:blipFill>
        <p:spPr>
          <a:xfrm>
            <a:off x="1143000" y="557944"/>
            <a:ext cx="1371600" cy="1828800"/>
          </a:xfrm>
          <a:prstGeom prst="rect">
            <a:avLst/>
          </a:prstGeom>
        </p:spPr>
      </p:pic>
      <p:pic>
        <p:nvPicPr>
          <p:cNvPr id="12" name="Picture 11">
            <a:extLst>
              <a:ext uri="{FF2B5EF4-FFF2-40B4-BE49-F238E27FC236}">
                <a16:creationId xmlns="" xmlns:a16="http://schemas.microsoft.com/office/drawing/2014/main" id="{46D8A218-89EF-5A4C-B350-06B3A6B82CE2}"/>
              </a:ext>
            </a:extLst>
          </p:cNvPr>
          <p:cNvPicPr>
            <a:picLocks noChangeAspect="1"/>
          </p:cNvPicPr>
          <p:nvPr/>
        </p:nvPicPr>
        <p:blipFill>
          <a:blip r:embed="rId3"/>
          <a:stretch>
            <a:fillRect/>
          </a:stretch>
        </p:blipFill>
        <p:spPr>
          <a:xfrm>
            <a:off x="2514600" y="557944"/>
            <a:ext cx="1371600" cy="1828800"/>
          </a:xfrm>
          <a:prstGeom prst="rect">
            <a:avLst/>
          </a:prstGeom>
        </p:spPr>
      </p:pic>
      <p:pic>
        <p:nvPicPr>
          <p:cNvPr id="14" name="Picture 13">
            <a:extLst>
              <a:ext uri="{FF2B5EF4-FFF2-40B4-BE49-F238E27FC236}">
                <a16:creationId xmlns="" xmlns:a16="http://schemas.microsoft.com/office/drawing/2014/main" id="{E5928D98-43F4-AE46-B676-3CB0530FB4B9}"/>
              </a:ext>
            </a:extLst>
          </p:cNvPr>
          <p:cNvPicPr>
            <a:picLocks noChangeAspect="1"/>
          </p:cNvPicPr>
          <p:nvPr/>
        </p:nvPicPr>
        <p:blipFill>
          <a:blip r:embed="rId4"/>
          <a:stretch>
            <a:fillRect/>
          </a:stretch>
        </p:blipFill>
        <p:spPr>
          <a:xfrm>
            <a:off x="3886200" y="557944"/>
            <a:ext cx="1371600" cy="1828800"/>
          </a:xfrm>
          <a:prstGeom prst="rect">
            <a:avLst/>
          </a:prstGeom>
        </p:spPr>
      </p:pic>
      <p:pic>
        <p:nvPicPr>
          <p:cNvPr id="16" name="Picture 15">
            <a:extLst>
              <a:ext uri="{FF2B5EF4-FFF2-40B4-BE49-F238E27FC236}">
                <a16:creationId xmlns="" xmlns:a16="http://schemas.microsoft.com/office/drawing/2014/main" id="{1306F884-EEB9-EB46-80D3-CFE7092E3230}"/>
              </a:ext>
            </a:extLst>
          </p:cNvPr>
          <p:cNvPicPr>
            <a:picLocks noChangeAspect="1"/>
          </p:cNvPicPr>
          <p:nvPr/>
        </p:nvPicPr>
        <p:blipFill>
          <a:blip r:embed="rId5"/>
          <a:stretch>
            <a:fillRect/>
          </a:stretch>
        </p:blipFill>
        <p:spPr>
          <a:xfrm>
            <a:off x="5257800" y="557944"/>
            <a:ext cx="1371600" cy="1828800"/>
          </a:xfrm>
          <a:prstGeom prst="rect">
            <a:avLst/>
          </a:prstGeom>
        </p:spPr>
      </p:pic>
      <p:pic>
        <p:nvPicPr>
          <p:cNvPr id="18" name="Picture 17">
            <a:extLst>
              <a:ext uri="{FF2B5EF4-FFF2-40B4-BE49-F238E27FC236}">
                <a16:creationId xmlns="" xmlns:a16="http://schemas.microsoft.com/office/drawing/2014/main" id="{D96D185D-946A-9647-A473-A448981E547C}"/>
              </a:ext>
            </a:extLst>
          </p:cNvPr>
          <p:cNvPicPr>
            <a:picLocks noChangeAspect="1"/>
          </p:cNvPicPr>
          <p:nvPr/>
        </p:nvPicPr>
        <p:blipFill>
          <a:blip r:embed="rId6"/>
          <a:stretch>
            <a:fillRect/>
          </a:stretch>
        </p:blipFill>
        <p:spPr>
          <a:xfrm>
            <a:off x="6629400" y="557944"/>
            <a:ext cx="1371600" cy="1828800"/>
          </a:xfrm>
          <a:prstGeom prst="rect">
            <a:avLst/>
          </a:prstGeom>
        </p:spPr>
      </p:pic>
    </p:spTree>
    <p:extLst>
      <p:ext uri="{BB962C8B-B14F-4D97-AF65-F5344CB8AC3E}">
        <p14:creationId xmlns:p14="http://schemas.microsoft.com/office/powerpoint/2010/main" val="160573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範例題目</a:t>
            </a:r>
          </a:p>
        </p:txBody>
      </p:sp>
      <p:sp>
        <p:nvSpPr>
          <p:cNvPr id="3" name="內容版面配置區 2"/>
          <p:cNvSpPr>
            <a:spLocks noGrp="1"/>
          </p:cNvSpPr>
          <p:nvPr>
            <p:ph idx="1"/>
          </p:nvPr>
        </p:nvSpPr>
        <p:spPr/>
        <p:txBody>
          <a:bodyPr>
            <a:noAutofit/>
          </a:bodyPr>
          <a:lstStyle/>
          <a:p>
            <a:pPr marL="0" indent="0" eaLnBrk="0" fontAlgn="base" hangingPunct="0">
              <a:spcBef>
                <a:spcPct val="0"/>
              </a:spcBef>
              <a:spcAft>
                <a:spcPct val="0"/>
              </a:spcAft>
              <a:buNone/>
            </a:pPr>
            <a:r>
              <a:rPr kumimoji="1" lang="en-US" altLang="zh-TW" sz="1800" b="1" dirty="0">
                <a:solidFill>
                  <a:schemeClr val="tx1"/>
                </a:solidFill>
                <a:latin typeface="Arial" charset="0"/>
                <a:ea typeface="新細明體" charset="-120"/>
                <a:cs typeface="新細明體" charset="-120"/>
              </a:rPr>
              <a:t>Context</a:t>
            </a:r>
            <a:r>
              <a:rPr kumimoji="1" lang="en-US" altLang="zh-TW" sz="1800" dirty="0">
                <a:solidFill>
                  <a:schemeClr val="tx1"/>
                </a:solidFill>
                <a:latin typeface="Arial" charset="0"/>
                <a:ea typeface="新細明體" charset="-120"/>
                <a:cs typeface="新細明體" charset="-120"/>
              </a:rPr>
              <a:t>:</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男 喂，媽，請寄一些</a:t>
            </a:r>
            <a:r>
              <a:rPr kumimoji="1" lang="zh-TW" altLang="zh-TW" sz="1800" b="1" dirty="0">
                <a:solidFill>
                  <a:srgbClr val="00B0F0"/>
                </a:solidFill>
                <a:latin typeface="Arial" charset="0"/>
                <a:ea typeface="新細明體" charset="-120"/>
                <a:cs typeface="新細明體" charset="-120"/>
              </a:rPr>
              <a:t>錢</a:t>
            </a:r>
            <a:r>
              <a:rPr kumimoji="1" lang="zh-TW" altLang="zh-TW" sz="1800" dirty="0">
                <a:solidFill>
                  <a:schemeClr val="tx1"/>
                </a:solidFill>
                <a:latin typeface="Arial" charset="0"/>
                <a:ea typeface="新細明體" charset="-120"/>
                <a:cs typeface="新細明體" charset="-120"/>
              </a:rPr>
              <a:t>給我，我要</a:t>
            </a:r>
            <a:r>
              <a:rPr kumimoji="1" lang="zh-TW" altLang="zh-TW" sz="1800" b="1" dirty="0">
                <a:solidFill>
                  <a:srgbClr val="FF0000"/>
                </a:solidFill>
                <a:latin typeface="Arial" charset="0"/>
                <a:ea typeface="新細明體" charset="-120"/>
                <a:cs typeface="新細明體" charset="-120"/>
              </a:rPr>
              <a:t>買衣服</a:t>
            </a:r>
            <a:r>
              <a:rPr kumimoji="1" lang="zh-TW" altLang="zh-TW" sz="1800" dirty="0">
                <a:solidFill>
                  <a:schemeClr val="tx1"/>
                </a:solidFill>
                <a:latin typeface="Arial" charset="0"/>
                <a:ea typeface="新細明體" charset="-120"/>
                <a:cs typeface="新細明體" charset="-120"/>
              </a:rPr>
              <a:t>。</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女 衣服不是都帶去了嗎？為什麼還要買？</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男 我變胖了，那些衣服都穿不下了。</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女 你才去念了半年的書就變胖了，我想那裡的東西一定很好吃。</a:t>
            </a:r>
            <a:endParaRPr kumimoji="1" lang="en-US"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endParaRPr kumimoji="1" lang="en-US"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800" b="1" dirty="0">
                <a:solidFill>
                  <a:schemeClr val="tx1"/>
                </a:solidFill>
                <a:latin typeface="Arial" charset="0"/>
                <a:ea typeface="新細明體" charset="-120"/>
                <a:cs typeface="新細明體" charset="-120"/>
              </a:rPr>
              <a:t>Question</a:t>
            </a:r>
            <a:r>
              <a:rPr kumimoji="1" lang="en-US" altLang="zh-TW" sz="1800" dirty="0">
                <a:solidFill>
                  <a:schemeClr val="tx1"/>
                </a:solidFill>
                <a:latin typeface="Arial" charset="0"/>
                <a:ea typeface="新細明體" charset="-120"/>
                <a:cs typeface="新細明體" charset="-120"/>
              </a:rPr>
              <a:t>:</a:t>
            </a:r>
            <a:endParaRPr kumimoji="1" lang="zh-TW"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男 這個兒子打電話跟母親說什麼？</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 </a:t>
            </a:r>
            <a:endParaRPr kumimoji="1" lang="en-US"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800" b="1" dirty="0">
                <a:solidFill>
                  <a:schemeClr val="tx1"/>
                </a:solidFill>
                <a:latin typeface="Arial" charset="0"/>
                <a:ea typeface="新細明體" charset="-120"/>
                <a:cs typeface="新細明體" charset="-120"/>
              </a:rPr>
              <a:t>Options</a:t>
            </a:r>
            <a:r>
              <a:rPr kumimoji="1" lang="en-US" altLang="zh-TW" sz="1800" dirty="0">
                <a:solidFill>
                  <a:schemeClr val="tx1"/>
                </a:solidFill>
                <a:latin typeface="Arial" charset="0"/>
                <a:ea typeface="新細明體" charset="-120"/>
                <a:cs typeface="新細明體" charset="-120"/>
              </a:rPr>
              <a:t>:</a:t>
            </a:r>
            <a:endParaRPr kumimoji="1" lang="zh-TW"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（A）沒收到衣服</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（B）沒錢吃東西</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（C）沒</a:t>
            </a:r>
            <a:r>
              <a:rPr kumimoji="1" lang="zh-TW" altLang="zh-TW" sz="1800" b="1" dirty="0">
                <a:solidFill>
                  <a:srgbClr val="00B0F0"/>
                </a:solidFill>
                <a:latin typeface="Arial" charset="0"/>
                <a:ea typeface="新細明體" charset="-120"/>
                <a:cs typeface="新細明體" charset="-120"/>
              </a:rPr>
              <a:t>錢</a:t>
            </a:r>
            <a:r>
              <a:rPr kumimoji="1" lang="zh-TW" altLang="zh-TW" sz="1800" b="1" dirty="0">
                <a:solidFill>
                  <a:srgbClr val="FF0000"/>
                </a:solidFill>
                <a:latin typeface="Arial" charset="0"/>
                <a:ea typeface="新細明體" charset="-120"/>
                <a:cs typeface="新細明體" charset="-120"/>
              </a:rPr>
              <a:t>買衣服</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（D）請母親寄衣服</a:t>
            </a:r>
          </a:p>
        </p:txBody>
      </p:sp>
      <p:cxnSp>
        <p:nvCxnSpPr>
          <p:cNvPr id="4" name="直線單箭頭接點 3"/>
          <p:cNvCxnSpPr>
            <a:stCxn id="6" idx="1"/>
          </p:cNvCxnSpPr>
          <p:nvPr/>
        </p:nvCxnSpPr>
        <p:spPr>
          <a:xfrm flipH="1" flipV="1">
            <a:off x="2438400" y="5127812"/>
            <a:ext cx="1359180" cy="764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797580" y="5054235"/>
            <a:ext cx="3416000" cy="300082"/>
          </a:xfrm>
          <a:prstGeom prst="rect">
            <a:avLst/>
          </a:prstGeom>
          <a:noFill/>
        </p:spPr>
        <p:txBody>
          <a:bodyPr wrap="none" rtlCol="0">
            <a:spAutoFit/>
          </a:bodyPr>
          <a:lstStyle/>
          <a:p>
            <a:r>
              <a:rPr lang="en-US" altLang="zh-TW" sz="1350" dirty="0"/>
              <a:t>Similarity Comparison seems good to solve it.</a:t>
            </a:r>
            <a:endParaRPr lang="zh-TW" altLang="en-US" sz="1350" dirty="0"/>
          </a:p>
        </p:txBody>
      </p:sp>
      <p:sp>
        <p:nvSpPr>
          <p:cNvPr id="5" name="投影片編號版面配置區 4"/>
          <p:cNvSpPr>
            <a:spLocks noGrp="1"/>
          </p:cNvSpPr>
          <p:nvPr>
            <p:ph type="sldNum" sz="quarter" idx="12"/>
          </p:nvPr>
        </p:nvSpPr>
        <p:spPr/>
        <p:txBody>
          <a:bodyPr/>
          <a:lstStyle/>
          <a:p>
            <a:fld id="{FF897DF6-51AC-4C3A-BE4C-8A1A073E0FFD}" type="slidenum">
              <a:rPr lang="en-US" smtClean="0"/>
              <a:t>9</a:t>
            </a:fld>
            <a:endParaRPr lang="en-US"/>
          </a:p>
        </p:txBody>
      </p:sp>
    </p:spTree>
    <p:extLst>
      <p:ext uri="{BB962C8B-B14F-4D97-AF65-F5344CB8AC3E}">
        <p14:creationId xmlns:p14="http://schemas.microsoft.com/office/powerpoint/2010/main" val="24323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範例題目</a:t>
            </a:r>
          </a:p>
        </p:txBody>
      </p:sp>
      <p:sp>
        <p:nvSpPr>
          <p:cNvPr id="3" name="內容版面配置區 2"/>
          <p:cNvSpPr>
            <a:spLocks noGrp="1"/>
          </p:cNvSpPr>
          <p:nvPr>
            <p:ph idx="1"/>
          </p:nvPr>
        </p:nvSpPr>
        <p:spPr/>
        <p:txBody>
          <a:bodyPr>
            <a:noAutofit/>
          </a:bodyPr>
          <a:lstStyle/>
          <a:p>
            <a:pPr marL="0" indent="0" eaLnBrk="0" fontAlgn="base" hangingPunct="0">
              <a:spcBef>
                <a:spcPct val="0"/>
              </a:spcBef>
              <a:spcAft>
                <a:spcPct val="0"/>
              </a:spcAft>
              <a:buNone/>
            </a:pPr>
            <a:r>
              <a:rPr kumimoji="1" lang="en-US" altLang="zh-TW" sz="1600" b="1" dirty="0" smtClean="0">
                <a:latin typeface="Arial" charset="0"/>
                <a:ea typeface="新細明體" charset="-120"/>
                <a:cs typeface="新細明體" charset="-120"/>
              </a:rPr>
              <a:t>Context</a:t>
            </a:r>
            <a:r>
              <a:rPr kumimoji="1" lang="en-US" altLang="zh-TW" sz="1600" dirty="0" smtClean="0">
                <a:latin typeface="Arial" charset="0"/>
                <a:ea typeface="新細明體" charset="-120"/>
                <a:cs typeface="新細明體" charset="-120"/>
              </a:rPr>
              <a:t>:</a:t>
            </a:r>
          </a:p>
          <a:p>
            <a:pPr marL="0" indent="0" eaLnBrk="0" fontAlgn="base" hangingPunct="0">
              <a:spcBef>
                <a:spcPct val="0"/>
              </a:spcBef>
              <a:spcAft>
                <a:spcPct val="0"/>
              </a:spcAft>
              <a:buNone/>
            </a:pPr>
            <a:r>
              <a:rPr kumimoji="1" lang="zh-TW" altLang="zh-TW" sz="1600" dirty="0" smtClean="0">
                <a:latin typeface="Arial" charset="0"/>
                <a:ea typeface="新細明體" charset="-120"/>
                <a:cs typeface="新細明體" charset="-120"/>
              </a:rPr>
              <a:t>男 </a:t>
            </a:r>
            <a:r>
              <a:rPr kumimoji="1" lang="zh-TW" altLang="zh-TW" sz="1600" dirty="0">
                <a:latin typeface="Arial" charset="0"/>
                <a:ea typeface="新細明體" charset="-120"/>
                <a:cs typeface="新細明體" charset="-120"/>
              </a:rPr>
              <a:t>請進，有什麼事嗎？</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女 老闆，我最近總是覺得很累、很不舒服。我想請假。</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男 妳想請多久呢？</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女 如果可以的話，我想請</a:t>
            </a:r>
            <a:r>
              <a:rPr kumimoji="1" lang="zh-TW" altLang="zh-TW" sz="1600" b="1" dirty="0">
                <a:solidFill>
                  <a:srgbClr val="FF0000"/>
                </a:solidFill>
                <a:latin typeface="Arial" charset="0"/>
                <a:ea typeface="新細明體" charset="-120"/>
                <a:cs typeface="新細明體" charset="-120"/>
              </a:rPr>
              <a:t>一個月</a:t>
            </a:r>
            <a:r>
              <a:rPr kumimoji="1" lang="zh-TW" altLang="zh-TW" sz="1600" dirty="0">
                <a:latin typeface="Arial" charset="0"/>
                <a:ea typeface="新細明體" charset="-120"/>
                <a:cs typeface="新細明體" charset="-120"/>
              </a:rPr>
              <a:t>；但是如果不行，兩個星期也可以。</a:t>
            </a:r>
            <a:endParaRPr kumimoji="1" lang="en-US" altLang="zh-TW" sz="1600" dirty="0">
              <a:latin typeface="Arial" charset="0"/>
              <a:ea typeface="新細明體" charset="-120"/>
              <a:cs typeface="新細明體" charset="-120"/>
            </a:endParaRPr>
          </a:p>
          <a:p>
            <a:pPr marL="0" indent="0" eaLnBrk="0" fontAlgn="base" hangingPunct="0">
              <a:spcBef>
                <a:spcPct val="0"/>
              </a:spcBef>
              <a:spcAft>
                <a:spcPct val="0"/>
              </a:spcAft>
              <a:buNone/>
            </a:pPr>
            <a:endParaRPr kumimoji="1" lang="en-US" altLang="zh-TW" sz="1600" dirty="0" smtClean="0">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600" b="1" dirty="0" smtClean="0">
                <a:latin typeface="Arial" charset="0"/>
                <a:ea typeface="新細明體" charset="-120"/>
                <a:cs typeface="新細明體" charset="-120"/>
              </a:rPr>
              <a:t>Question</a:t>
            </a:r>
            <a:r>
              <a:rPr kumimoji="1" lang="en-US" altLang="zh-TW" sz="1600" dirty="0" smtClean="0">
                <a:latin typeface="Arial" charset="0"/>
                <a:ea typeface="新細明體" charset="-120"/>
                <a:cs typeface="新細明體" charset="-120"/>
              </a:rPr>
              <a:t>:</a:t>
            </a:r>
            <a:endParaRPr kumimoji="1" lang="zh-TW" altLang="zh-TW" sz="1600" dirty="0">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男 這位小姐希望老闆答應她什麼事？</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 </a:t>
            </a:r>
            <a:endParaRPr kumimoji="1" lang="en-US" altLang="zh-TW" sz="1600" dirty="0" smtClean="0">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600" b="1" dirty="0" smtClean="0">
                <a:latin typeface="Arial" charset="0"/>
                <a:ea typeface="新細明體" charset="-120"/>
                <a:cs typeface="新細明體" charset="-120"/>
              </a:rPr>
              <a:t>Options</a:t>
            </a:r>
            <a:r>
              <a:rPr kumimoji="1" lang="en-US" altLang="zh-TW" sz="1600" dirty="0" smtClean="0">
                <a:latin typeface="Arial" charset="0"/>
                <a:ea typeface="新細明體" charset="-120"/>
                <a:cs typeface="新細明體" charset="-120"/>
              </a:rPr>
              <a:t>:</a:t>
            </a:r>
            <a:endParaRPr kumimoji="1" lang="zh-TW" altLang="zh-TW" sz="1600" dirty="0">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（A）讓她休息</a:t>
            </a:r>
            <a:r>
              <a:rPr kumimoji="1" lang="zh-TW" altLang="zh-TW" sz="1600" b="1" dirty="0">
                <a:solidFill>
                  <a:srgbClr val="FF0000"/>
                </a:solidFill>
                <a:latin typeface="Arial" charset="0"/>
                <a:ea typeface="新細明體" charset="-120"/>
                <a:cs typeface="新細明體" charset="-120"/>
              </a:rPr>
              <a:t>一個月</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（B）讓她的工作少一點</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（C）兩星期後，可以休息幾天</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（D）</a:t>
            </a:r>
            <a:r>
              <a:rPr kumimoji="1" lang="zh-TW" altLang="zh-TW" sz="1600" b="1" dirty="0">
                <a:solidFill>
                  <a:srgbClr val="FF0000"/>
                </a:solidFill>
                <a:latin typeface="Arial" charset="0"/>
                <a:ea typeface="新細明體" charset="-120"/>
                <a:cs typeface="新細明體" charset="-120"/>
              </a:rPr>
              <a:t>一個月</a:t>
            </a:r>
            <a:r>
              <a:rPr kumimoji="1" lang="zh-TW" altLang="zh-TW" sz="1600" dirty="0">
                <a:latin typeface="Arial" charset="0"/>
                <a:ea typeface="新細明體" charset="-120"/>
                <a:cs typeface="新細明體" charset="-120"/>
              </a:rPr>
              <a:t>後，讓她離開公司</a:t>
            </a:r>
          </a:p>
          <a:p>
            <a:pPr marL="0" indent="0">
              <a:buNone/>
            </a:pPr>
            <a:endParaRPr lang="zh-TW" altLang="en-US" sz="1800" dirty="0"/>
          </a:p>
        </p:txBody>
      </p:sp>
      <p:sp>
        <p:nvSpPr>
          <p:cNvPr id="4" name="文字方塊 3"/>
          <p:cNvSpPr txBox="1"/>
          <p:nvPr/>
        </p:nvSpPr>
        <p:spPr>
          <a:xfrm>
            <a:off x="612808" y="5721070"/>
            <a:ext cx="4540667" cy="300082"/>
          </a:xfrm>
          <a:prstGeom prst="rect">
            <a:avLst/>
          </a:prstGeom>
          <a:noFill/>
        </p:spPr>
        <p:txBody>
          <a:bodyPr wrap="none" rtlCol="0">
            <a:spAutoFit/>
          </a:bodyPr>
          <a:lstStyle/>
          <a:p>
            <a:r>
              <a:rPr lang="en-US" altLang="zh-TW" sz="1350" dirty="0"/>
              <a:t>Similarity Comparison is not enough. Either A or D is possible</a:t>
            </a:r>
            <a:endParaRPr lang="zh-TW" altLang="en-US" sz="1350" dirty="0"/>
          </a:p>
        </p:txBody>
      </p:sp>
      <p:cxnSp>
        <p:nvCxnSpPr>
          <p:cNvPr id="6" name="直線單箭頭接點 5"/>
          <p:cNvCxnSpPr/>
          <p:nvPr/>
        </p:nvCxnSpPr>
        <p:spPr>
          <a:xfrm flipV="1">
            <a:off x="1361065" y="5195357"/>
            <a:ext cx="0" cy="3780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投影片編號版面配置區 4"/>
          <p:cNvSpPr>
            <a:spLocks noGrp="1"/>
          </p:cNvSpPr>
          <p:nvPr>
            <p:ph type="sldNum" sz="quarter" idx="12"/>
          </p:nvPr>
        </p:nvSpPr>
        <p:spPr/>
        <p:txBody>
          <a:bodyPr/>
          <a:lstStyle/>
          <a:p>
            <a:fld id="{FF897DF6-51AC-4C3A-BE4C-8A1A073E0FFD}" type="slidenum">
              <a:rPr lang="en-US" smtClean="0"/>
              <a:t>10</a:t>
            </a:fld>
            <a:endParaRPr lang="en-US"/>
          </a:p>
        </p:txBody>
      </p:sp>
    </p:spTree>
    <p:extLst>
      <p:ext uri="{BB962C8B-B14F-4D97-AF65-F5344CB8AC3E}">
        <p14:creationId xmlns:p14="http://schemas.microsoft.com/office/powerpoint/2010/main" val="84942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範例題目</a:t>
            </a:r>
          </a:p>
        </p:txBody>
      </p:sp>
      <p:sp>
        <p:nvSpPr>
          <p:cNvPr id="3" name="內容版面配置區 2"/>
          <p:cNvSpPr>
            <a:spLocks noGrp="1"/>
          </p:cNvSpPr>
          <p:nvPr>
            <p:ph idx="1"/>
          </p:nvPr>
        </p:nvSpPr>
        <p:spPr/>
        <p:txBody>
          <a:bodyPr>
            <a:noAutofit/>
          </a:bodyPr>
          <a:lstStyle/>
          <a:p>
            <a:pPr marL="0" indent="0" eaLnBrk="0" fontAlgn="base" hangingPunct="0">
              <a:spcBef>
                <a:spcPct val="0"/>
              </a:spcBef>
              <a:spcAft>
                <a:spcPct val="0"/>
              </a:spcAft>
              <a:buNone/>
            </a:pPr>
            <a:r>
              <a:rPr kumimoji="1" lang="en-US" altLang="zh-TW" sz="1600" b="1" dirty="0">
                <a:latin typeface="Arial" charset="0"/>
                <a:ea typeface="新細明體" charset="-120"/>
                <a:cs typeface="新細明體" charset="-120"/>
              </a:rPr>
              <a:t>Context</a:t>
            </a:r>
            <a:r>
              <a:rPr kumimoji="1" lang="en-US" altLang="zh-TW" sz="1600" dirty="0">
                <a:latin typeface="Arial" charset="0"/>
                <a:ea typeface="新細明體" charset="-120"/>
                <a:cs typeface="新細明體" charset="-120"/>
              </a:rPr>
              <a:t>:</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男 請進，有什麼事嗎？</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女 老闆，我最近總是覺得很</a:t>
            </a:r>
            <a:r>
              <a:rPr kumimoji="1" lang="zh-TW" altLang="zh-TW" sz="1600" b="1" dirty="0">
                <a:solidFill>
                  <a:srgbClr val="00B0F0"/>
                </a:solidFill>
                <a:latin typeface="Arial" charset="0"/>
                <a:ea typeface="新細明體" charset="-120"/>
                <a:cs typeface="新細明體" charset="-120"/>
              </a:rPr>
              <a:t>累</a:t>
            </a:r>
            <a:r>
              <a:rPr kumimoji="1" lang="zh-TW" altLang="zh-TW" sz="1600" dirty="0">
                <a:latin typeface="Arial" charset="0"/>
                <a:ea typeface="新細明體" charset="-120"/>
                <a:cs typeface="新細明體" charset="-120"/>
              </a:rPr>
              <a:t>、很不舒服。我想</a:t>
            </a:r>
            <a:r>
              <a:rPr kumimoji="1" lang="zh-TW" altLang="zh-TW" sz="1600" b="1" dirty="0">
                <a:solidFill>
                  <a:srgbClr val="00B0F0"/>
                </a:solidFill>
                <a:latin typeface="Arial" charset="0"/>
                <a:ea typeface="新細明體" charset="-120"/>
                <a:cs typeface="新細明體" charset="-120"/>
              </a:rPr>
              <a:t>請假</a:t>
            </a:r>
            <a:r>
              <a:rPr kumimoji="1" lang="zh-TW" altLang="zh-TW" sz="1600" dirty="0">
                <a:latin typeface="Arial" charset="0"/>
                <a:ea typeface="新細明體" charset="-120"/>
                <a:cs typeface="新細明體" charset="-120"/>
              </a:rPr>
              <a:t>。</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男 妳想請多久呢？</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女 如果可以的話，我想請</a:t>
            </a:r>
            <a:r>
              <a:rPr kumimoji="1" lang="zh-TW" altLang="zh-TW" sz="1600" b="1" dirty="0">
                <a:solidFill>
                  <a:srgbClr val="FF0000"/>
                </a:solidFill>
                <a:latin typeface="Arial" charset="0"/>
                <a:ea typeface="新細明體" charset="-120"/>
                <a:cs typeface="新細明體" charset="-120"/>
              </a:rPr>
              <a:t>一個月</a:t>
            </a:r>
            <a:r>
              <a:rPr kumimoji="1" lang="zh-TW" altLang="zh-TW" sz="1600" dirty="0">
                <a:latin typeface="Arial" charset="0"/>
                <a:ea typeface="新細明體" charset="-120"/>
                <a:cs typeface="新細明體" charset="-120"/>
              </a:rPr>
              <a:t>；但是如果不行，兩個星期也可以。</a:t>
            </a:r>
            <a:endParaRPr kumimoji="1" lang="en-US" altLang="zh-TW" sz="1600" dirty="0">
              <a:latin typeface="Arial" charset="0"/>
              <a:ea typeface="新細明體" charset="-120"/>
              <a:cs typeface="新細明體" charset="-120"/>
            </a:endParaRPr>
          </a:p>
          <a:p>
            <a:pPr marL="0" indent="0" eaLnBrk="0" fontAlgn="base" hangingPunct="0">
              <a:spcBef>
                <a:spcPct val="0"/>
              </a:spcBef>
              <a:spcAft>
                <a:spcPct val="0"/>
              </a:spcAft>
              <a:buNone/>
            </a:pPr>
            <a:endParaRPr kumimoji="1" lang="en-US" altLang="zh-TW" sz="1600" dirty="0">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600" b="1" dirty="0">
                <a:latin typeface="Arial" charset="0"/>
                <a:ea typeface="新細明體" charset="-120"/>
                <a:cs typeface="新細明體" charset="-120"/>
              </a:rPr>
              <a:t>Question</a:t>
            </a:r>
            <a:r>
              <a:rPr kumimoji="1" lang="en-US" altLang="zh-TW" sz="1600" dirty="0">
                <a:latin typeface="Arial" charset="0"/>
                <a:ea typeface="新細明體" charset="-120"/>
                <a:cs typeface="新細明體" charset="-120"/>
              </a:rPr>
              <a:t>:</a:t>
            </a:r>
            <a:endParaRPr kumimoji="1" lang="zh-TW" altLang="zh-TW" sz="1600" dirty="0">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男 這位小姐希望老闆答應她什麼事？</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 </a:t>
            </a:r>
            <a:endParaRPr kumimoji="1" lang="en-US" altLang="zh-TW" sz="1600" dirty="0">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600" b="1" dirty="0">
                <a:latin typeface="Arial" charset="0"/>
                <a:ea typeface="新細明體" charset="-120"/>
                <a:cs typeface="新細明體" charset="-120"/>
              </a:rPr>
              <a:t>Options</a:t>
            </a:r>
            <a:r>
              <a:rPr kumimoji="1" lang="en-US" altLang="zh-TW" sz="1600" dirty="0">
                <a:latin typeface="Arial" charset="0"/>
                <a:ea typeface="新細明體" charset="-120"/>
                <a:cs typeface="新細明體" charset="-120"/>
              </a:rPr>
              <a:t>:</a:t>
            </a:r>
            <a:endParaRPr kumimoji="1" lang="zh-TW" altLang="zh-TW" sz="1600" dirty="0">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（A）讓她</a:t>
            </a:r>
            <a:r>
              <a:rPr kumimoji="1" lang="zh-TW" altLang="zh-TW" sz="1600" b="1" dirty="0">
                <a:solidFill>
                  <a:srgbClr val="00B0F0"/>
                </a:solidFill>
                <a:latin typeface="Arial" charset="0"/>
                <a:ea typeface="新細明體" charset="-120"/>
                <a:cs typeface="新細明體" charset="-120"/>
              </a:rPr>
              <a:t>休息</a:t>
            </a:r>
            <a:r>
              <a:rPr kumimoji="1" lang="zh-TW" altLang="zh-TW" sz="1600" b="1" dirty="0">
                <a:solidFill>
                  <a:srgbClr val="FF0000"/>
                </a:solidFill>
                <a:latin typeface="Arial" charset="0"/>
                <a:ea typeface="新細明體" charset="-120"/>
                <a:cs typeface="新細明體" charset="-120"/>
              </a:rPr>
              <a:t>一個月</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（B）讓她的工作少一點</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（C）兩星期後，可以</a:t>
            </a:r>
            <a:r>
              <a:rPr kumimoji="1" lang="zh-TW" altLang="zh-TW" sz="1600" b="1" dirty="0">
                <a:solidFill>
                  <a:srgbClr val="00B0F0"/>
                </a:solidFill>
                <a:latin typeface="Arial" charset="0"/>
                <a:ea typeface="新細明體" charset="-120"/>
                <a:cs typeface="新細明體" charset="-120"/>
              </a:rPr>
              <a:t>休息</a:t>
            </a:r>
            <a:r>
              <a:rPr kumimoji="1" lang="zh-TW" altLang="zh-TW" sz="1600" dirty="0">
                <a:latin typeface="Arial" charset="0"/>
                <a:ea typeface="新細明體" charset="-120"/>
                <a:cs typeface="新細明體" charset="-120"/>
              </a:rPr>
              <a:t>幾天</a:t>
            </a:r>
          </a:p>
          <a:p>
            <a:pPr marL="0" indent="0" eaLnBrk="0" fontAlgn="base" hangingPunct="0">
              <a:spcBef>
                <a:spcPct val="0"/>
              </a:spcBef>
              <a:spcAft>
                <a:spcPct val="0"/>
              </a:spcAft>
              <a:buNone/>
            </a:pPr>
            <a:r>
              <a:rPr kumimoji="1" lang="zh-TW" altLang="zh-TW" sz="1600" dirty="0">
                <a:latin typeface="Arial" charset="0"/>
                <a:ea typeface="新細明體" charset="-120"/>
                <a:cs typeface="新細明體" charset="-120"/>
              </a:rPr>
              <a:t>（D）</a:t>
            </a:r>
            <a:r>
              <a:rPr kumimoji="1" lang="zh-TW" altLang="zh-TW" sz="1600" b="1" dirty="0">
                <a:solidFill>
                  <a:srgbClr val="FF0000"/>
                </a:solidFill>
                <a:latin typeface="Arial" charset="0"/>
                <a:ea typeface="新細明體" charset="-120"/>
                <a:cs typeface="新細明體" charset="-120"/>
              </a:rPr>
              <a:t>一個月</a:t>
            </a:r>
            <a:r>
              <a:rPr kumimoji="1" lang="zh-TW" altLang="zh-TW" sz="1600" dirty="0">
                <a:latin typeface="Arial" charset="0"/>
                <a:ea typeface="新細明體" charset="-120"/>
                <a:cs typeface="新細明體" charset="-120"/>
              </a:rPr>
              <a:t>後，讓她離開公司</a:t>
            </a:r>
          </a:p>
          <a:p>
            <a:pPr marL="0" indent="0">
              <a:buNone/>
            </a:pPr>
            <a:endParaRPr lang="zh-TW" altLang="en-US" sz="1350" dirty="0"/>
          </a:p>
        </p:txBody>
      </p:sp>
      <p:sp>
        <p:nvSpPr>
          <p:cNvPr id="4" name="文字方塊 3"/>
          <p:cNvSpPr txBox="1"/>
          <p:nvPr/>
        </p:nvSpPr>
        <p:spPr>
          <a:xfrm>
            <a:off x="467312" y="5390805"/>
            <a:ext cx="5025286" cy="715581"/>
          </a:xfrm>
          <a:prstGeom prst="rect">
            <a:avLst/>
          </a:prstGeom>
          <a:noFill/>
        </p:spPr>
        <p:txBody>
          <a:bodyPr wrap="none" rtlCol="0">
            <a:spAutoFit/>
          </a:bodyPr>
          <a:lstStyle/>
          <a:p>
            <a:r>
              <a:rPr lang="en-US" altLang="zh-TW" sz="1350" dirty="0"/>
              <a:t>Common senses tell us the following possible cause-effect reasoning:</a:t>
            </a:r>
          </a:p>
          <a:p>
            <a:r>
              <a:rPr kumimoji="1" lang="zh-TW" altLang="zh-TW" sz="1350" dirty="0">
                <a:solidFill>
                  <a:srgbClr val="7030A0"/>
                </a:solidFill>
                <a:latin typeface="Arial" charset="0"/>
                <a:ea typeface="新細明體" charset="-120"/>
                <a:cs typeface="新細明體" charset="-120"/>
              </a:rPr>
              <a:t>累</a:t>
            </a:r>
            <a:r>
              <a:rPr kumimoji="1" lang="en-US" altLang="zh-TW" sz="1350" dirty="0">
                <a:latin typeface="Arial" charset="0"/>
                <a:ea typeface="新細明體" charset="-120"/>
                <a:cs typeface="新細明體" charset="-120"/>
              </a:rPr>
              <a:t>-&gt;</a:t>
            </a:r>
            <a:r>
              <a:rPr kumimoji="1" lang="zh-TW" altLang="zh-TW" sz="1350" dirty="0">
                <a:solidFill>
                  <a:srgbClr val="0070C0"/>
                </a:solidFill>
                <a:latin typeface="Arial" charset="0"/>
                <a:ea typeface="新細明體" charset="-120"/>
                <a:cs typeface="新細明體" charset="-120"/>
              </a:rPr>
              <a:t>休息</a:t>
            </a:r>
            <a:endParaRPr kumimoji="1" lang="en-US" altLang="zh-TW" sz="1350" dirty="0">
              <a:solidFill>
                <a:srgbClr val="0070C0"/>
              </a:solidFill>
              <a:latin typeface="Arial" charset="0"/>
              <a:ea typeface="新細明體" charset="-120"/>
              <a:cs typeface="新細明體" charset="-120"/>
            </a:endParaRPr>
          </a:p>
          <a:p>
            <a:r>
              <a:rPr kumimoji="1" lang="zh-TW" altLang="zh-TW" sz="1350" dirty="0">
                <a:solidFill>
                  <a:srgbClr val="7030A0"/>
                </a:solidFill>
                <a:latin typeface="Arial" charset="0"/>
                <a:ea typeface="新細明體" charset="-120"/>
                <a:cs typeface="新細明體" charset="-120"/>
              </a:rPr>
              <a:t>請假</a:t>
            </a:r>
            <a:r>
              <a:rPr kumimoji="1" lang="en-US" altLang="zh-TW" sz="1350" dirty="0">
                <a:latin typeface="Arial" charset="0"/>
                <a:ea typeface="新細明體" charset="-120"/>
                <a:cs typeface="新細明體" charset="-120"/>
              </a:rPr>
              <a:t>-&gt;</a:t>
            </a:r>
            <a:r>
              <a:rPr kumimoji="1" lang="zh-TW" altLang="zh-TW" sz="1350" dirty="0">
                <a:solidFill>
                  <a:srgbClr val="0070C0"/>
                </a:solidFill>
                <a:latin typeface="Arial" charset="0"/>
                <a:ea typeface="新細明體" charset="-120"/>
                <a:cs typeface="新細明體" charset="-120"/>
              </a:rPr>
              <a:t>休息</a:t>
            </a:r>
            <a:endParaRPr lang="zh-TW" altLang="en-US" sz="1350" dirty="0"/>
          </a:p>
        </p:txBody>
      </p:sp>
      <p:cxnSp>
        <p:nvCxnSpPr>
          <p:cNvPr id="6" name="直線單箭頭接點 5"/>
          <p:cNvCxnSpPr/>
          <p:nvPr/>
        </p:nvCxnSpPr>
        <p:spPr>
          <a:xfrm flipV="1">
            <a:off x="1484019" y="5098448"/>
            <a:ext cx="0" cy="3069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投影片編號版面配置區 4"/>
          <p:cNvSpPr>
            <a:spLocks noGrp="1"/>
          </p:cNvSpPr>
          <p:nvPr>
            <p:ph type="sldNum" sz="quarter" idx="12"/>
          </p:nvPr>
        </p:nvSpPr>
        <p:spPr/>
        <p:txBody>
          <a:bodyPr/>
          <a:lstStyle/>
          <a:p>
            <a:fld id="{FF897DF6-51AC-4C3A-BE4C-8A1A073E0FFD}" type="slidenum">
              <a:rPr lang="en-US" smtClean="0"/>
              <a:t>11</a:t>
            </a:fld>
            <a:endParaRPr lang="en-US"/>
          </a:p>
        </p:txBody>
      </p:sp>
    </p:spTree>
    <p:extLst>
      <p:ext uri="{BB962C8B-B14F-4D97-AF65-F5344CB8AC3E}">
        <p14:creationId xmlns:p14="http://schemas.microsoft.com/office/powerpoint/2010/main" val="173979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08960" y="1540041"/>
            <a:ext cx="8648084" cy="195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標題 3"/>
          <p:cNvSpPr>
            <a:spLocks noGrp="1"/>
          </p:cNvSpPr>
          <p:nvPr>
            <p:ph type="title"/>
          </p:nvPr>
        </p:nvSpPr>
        <p:spPr/>
        <p:txBody>
          <a:bodyPr/>
          <a:lstStyle/>
          <a:p>
            <a:r>
              <a:rPr lang="zh-TW" altLang="zh-TW" dirty="0"/>
              <a:t>廣義知網下的</a:t>
            </a:r>
            <a:r>
              <a:rPr lang="zh-TW" altLang="en-US" dirty="0"/>
              <a:t>詞彙定義與</a:t>
            </a:r>
            <a:r>
              <a:rPr lang="zh-TW" altLang="zh-TW" dirty="0"/>
              <a:t>推論</a:t>
            </a:r>
            <a:endParaRPr lang="zh-TW" altLang="en-US" dirty="0"/>
          </a:p>
        </p:txBody>
      </p:sp>
      <p:sp>
        <p:nvSpPr>
          <p:cNvPr id="3" name="橢圓 2"/>
          <p:cNvSpPr/>
          <p:nvPr/>
        </p:nvSpPr>
        <p:spPr>
          <a:xfrm>
            <a:off x="5446955" y="1865939"/>
            <a:ext cx="288032"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6" name="直線單箭頭接點 5"/>
          <p:cNvCxnSpPr/>
          <p:nvPr/>
        </p:nvCxnSpPr>
        <p:spPr>
          <a:xfrm flipH="1" flipV="1">
            <a:off x="2433376" y="1775012"/>
            <a:ext cx="2888994" cy="1989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309396" y="1894562"/>
            <a:ext cx="1966769" cy="13025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41" y="3752910"/>
            <a:ext cx="7743439" cy="77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橢圓 10"/>
          <p:cNvSpPr/>
          <p:nvPr/>
        </p:nvSpPr>
        <p:spPr>
          <a:xfrm>
            <a:off x="2818085" y="4089715"/>
            <a:ext cx="396400" cy="2223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10" name="直線單箭頭接點 9"/>
          <p:cNvCxnSpPr/>
          <p:nvPr/>
        </p:nvCxnSpPr>
        <p:spPr>
          <a:xfrm flipH="1">
            <a:off x="2133600" y="3343835"/>
            <a:ext cx="3884208" cy="799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FF897DF6-51AC-4C3A-BE4C-8A1A073E0FFD}" type="slidenum">
              <a:rPr lang="en-US" smtClean="0"/>
              <a:t>12</a:t>
            </a:fld>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85" y="4704510"/>
            <a:ext cx="40005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橢圓 16"/>
          <p:cNvSpPr/>
          <p:nvPr/>
        </p:nvSpPr>
        <p:spPr>
          <a:xfrm>
            <a:off x="4388985" y="4940833"/>
            <a:ext cx="353343"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18" name="直線單箭頭接點 17"/>
          <p:cNvCxnSpPr/>
          <p:nvPr/>
        </p:nvCxnSpPr>
        <p:spPr>
          <a:xfrm>
            <a:off x="4742328" y="5156857"/>
            <a:ext cx="992659" cy="12439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23829" y="5005916"/>
            <a:ext cx="1509771" cy="646331"/>
          </a:xfrm>
          <a:prstGeom prst="rect">
            <a:avLst/>
          </a:prstGeom>
        </p:spPr>
        <p:txBody>
          <a:bodyPr wrap="square">
            <a:spAutoFit/>
          </a:bodyPr>
          <a:lstStyle/>
          <a:p>
            <a:r>
              <a:rPr kumimoji="1" lang="zh-TW" altLang="zh-TW" dirty="0">
                <a:solidFill>
                  <a:srgbClr val="7030A0"/>
                </a:solidFill>
                <a:latin typeface="Arial" charset="0"/>
                <a:ea typeface="新細明體" charset="-120"/>
                <a:cs typeface="新細明體" charset="-120"/>
              </a:rPr>
              <a:t>累</a:t>
            </a:r>
            <a:r>
              <a:rPr kumimoji="1" lang="en-US" altLang="zh-TW" dirty="0">
                <a:latin typeface="Arial" charset="0"/>
                <a:ea typeface="新細明體" charset="-120"/>
                <a:cs typeface="新細明體" charset="-120"/>
              </a:rPr>
              <a:t>-&gt;</a:t>
            </a:r>
            <a:r>
              <a:rPr kumimoji="1" lang="zh-TW" altLang="zh-TW" dirty="0">
                <a:solidFill>
                  <a:srgbClr val="0070C0"/>
                </a:solidFill>
                <a:latin typeface="Arial" charset="0"/>
                <a:ea typeface="新細明體" charset="-120"/>
                <a:cs typeface="新細明體" charset="-120"/>
              </a:rPr>
              <a:t>休息</a:t>
            </a:r>
            <a:endParaRPr kumimoji="1" lang="en-US" altLang="zh-TW" dirty="0">
              <a:solidFill>
                <a:srgbClr val="0070C0"/>
              </a:solidFill>
              <a:latin typeface="Arial" charset="0"/>
              <a:ea typeface="新細明體" charset="-120"/>
              <a:cs typeface="新細明體" charset="-120"/>
            </a:endParaRPr>
          </a:p>
          <a:p>
            <a:r>
              <a:rPr kumimoji="1" lang="zh-TW" altLang="zh-TW" dirty="0">
                <a:solidFill>
                  <a:srgbClr val="7030A0"/>
                </a:solidFill>
                <a:latin typeface="Arial" charset="0"/>
                <a:ea typeface="新細明體" charset="-120"/>
                <a:cs typeface="新細明體" charset="-120"/>
              </a:rPr>
              <a:t>請假</a:t>
            </a:r>
            <a:r>
              <a:rPr kumimoji="1" lang="en-US" altLang="zh-TW" dirty="0">
                <a:latin typeface="Arial" charset="0"/>
                <a:ea typeface="新細明體" charset="-120"/>
                <a:cs typeface="新細明體" charset="-120"/>
              </a:rPr>
              <a:t>-&gt;</a:t>
            </a:r>
            <a:r>
              <a:rPr kumimoji="1" lang="zh-TW" altLang="zh-TW" dirty="0">
                <a:solidFill>
                  <a:srgbClr val="0070C0"/>
                </a:solidFill>
                <a:latin typeface="Arial" charset="0"/>
                <a:ea typeface="新細明體" charset="-120"/>
                <a:cs typeface="新細明體" charset="-120"/>
              </a:rPr>
              <a:t>休息</a:t>
            </a:r>
            <a:endParaRPr lang="zh-TW" altLang="en-US" dirty="0"/>
          </a:p>
        </p:txBody>
      </p:sp>
    </p:spTree>
    <p:extLst>
      <p:ext uri="{BB962C8B-B14F-4D97-AF65-F5344CB8AC3E}">
        <p14:creationId xmlns:p14="http://schemas.microsoft.com/office/powerpoint/2010/main" val="402116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作</a:t>
            </a:r>
            <a:r>
              <a:rPr lang="zh-TW" altLang="en-US" dirty="0" smtClean="0"/>
              <a:t>答</a:t>
            </a:r>
            <a:r>
              <a:rPr lang="zh-TW" altLang="en-US" dirty="0"/>
              <a:t>方</a:t>
            </a:r>
            <a:r>
              <a:rPr lang="zh-TW" altLang="en-US" dirty="0" smtClean="0"/>
              <a:t>式</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a:t>隨機</a:t>
            </a:r>
            <a:endParaRPr lang="en-US" altLang="zh-TW" dirty="0"/>
          </a:p>
          <a:p>
            <a:r>
              <a:rPr lang="zh-TW" altLang="en-US" dirty="0"/>
              <a:t>挑最短題目</a:t>
            </a:r>
            <a:endParaRPr lang="en-US" altLang="zh-TW" dirty="0"/>
          </a:p>
          <a:p>
            <a:r>
              <a:rPr lang="zh-TW" altLang="en-US" dirty="0"/>
              <a:t>挑最長題目</a:t>
            </a:r>
            <a:endParaRPr lang="en-US" altLang="zh-TW" dirty="0"/>
          </a:p>
          <a:p>
            <a:r>
              <a:rPr lang="zh-TW" altLang="en-US" dirty="0"/>
              <a:t>詞彙比對</a:t>
            </a:r>
            <a:endParaRPr lang="en-US" altLang="zh-TW" dirty="0"/>
          </a:p>
          <a:p>
            <a:r>
              <a:rPr lang="zh-TW" altLang="en-US" dirty="0"/>
              <a:t>字</a:t>
            </a:r>
            <a:r>
              <a:rPr lang="en-US" altLang="zh-TW" dirty="0"/>
              <a:t>/</a:t>
            </a:r>
            <a:r>
              <a:rPr lang="zh-TW" altLang="en-US" dirty="0"/>
              <a:t>音比對</a:t>
            </a:r>
            <a:endParaRPr lang="en-US" altLang="zh-TW" dirty="0">
              <a:sym typeface="Wingdings" panose="05000000000000000000" pitchFamily="2" charset="2"/>
            </a:endParaRPr>
          </a:p>
          <a:p>
            <a:r>
              <a:rPr lang="zh-TW" altLang="en-US" dirty="0"/>
              <a:t>詞彙語意 </a:t>
            </a:r>
            <a:r>
              <a:rPr lang="en-US" altLang="zh-TW" dirty="0" err="1"/>
              <a:t>EHowNet</a:t>
            </a:r>
            <a:r>
              <a:rPr lang="zh-TW" altLang="en-US" dirty="0"/>
              <a:t> 比對</a:t>
            </a:r>
            <a:endParaRPr lang="en-US" altLang="zh-TW" dirty="0">
              <a:sym typeface="Wingdings" panose="05000000000000000000" pitchFamily="2" charset="2"/>
            </a:endParaRPr>
          </a:p>
          <a:p>
            <a:r>
              <a:rPr lang="en-US" altLang="zh-TW" dirty="0" err="1"/>
              <a:t>EHowNet</a:t>
            </a:r>
            <a:r>
              <a:rPr lang="en-US" altLang="zh-TW" dirty="0"/>
              <a:t> </a:t>
            </a:r>
            <a:r>
              <a:rPr lang="zh-TW" altLang="en-US" dirty="0"/>
              <a:t>推論資訊 比對</a:t>
            </a:r>
            <a:endParaRPr lang="en-US" altLang="zh-TW" dirty="0"/>
          </a:p>
          <a:p>
            <a:r>
              <a:rPr lang="en-US" altLang="zh-TW" dirty="0"/>
              <a:t>Word Association</a:t>
            </a:r>
            <a:r>
              <a:rPr lang="zh-TW" altLang="en-US" dirty="0"/>
              <a:t> 比對</a:t>
            </a:r>
            <a:endParaRPr lang="en-US" altLang="zh-TW" dirty="0"/>
          </a:p>
          <a:p>
            <a:r>
              <a:rPr lang="zh-TW" altLang="en-US" dirty="0"/>
              <a:t>問題類型</a:t>
            </a:r>
            <a:endParaRPr lang="en-US" altLang="zh-TW" dirty="0"/>
          </a:p>
          <a:p>
            <a:endParaRPr lang="en-US" altLang="zh-TW" dirty="0"/>
          </a:p>
          <a:p>
            <a:endParaRPr lang="en-US" altLang="zh-TW" dirty="0"/>
          </a:p>
          <a:p>
            <a:pPr lvl="1"/>
            <a:endParaRPr lang="en-US" altLang="zh-TW" dirty="0">
              <a:sym typeface="Wingdings" panose="05000000000000000000" pitchFamily="2" charset="2"/>
            </a:endParaRPr>
          </a:p>
          <a:p>
            <a:pPr lvl="1"/>
            <a:endParaRPr lang="en-US" altLang="zh-TW" dirty="0"/>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FF897DF6-51AC-4C3A-BE4C-8A1A073E0FFD}" type="slidenum">
              <a:rPr lang="en-US" smtClean="0"/>
              <a:t>13</a:t>
            </a:fld>
            <a:endParaRPr lang="en-US"/>
          </a:p>
        </p:txBody>
      </p:sp>
    </p:spTree>
    <p:extLst>
      <p:ext uri="{BB962C8B-B14F-4D97-AF65-F5344CB8AC3E}">
        <p14:creationId xmlns:p14="http://schemas.microsoft.com/office/powerpoint/2010/main" val="49768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Kaggle3</a:t>
            </a:r>
            <a:endParaRPr lang="zh-TW" altLang="en-US" dirty="0"/>
          </a:p>
        </p:txBody>
      </p:sp>
      <p:sp>
        <p:nvSpPr>
          <p:cNvPr id="3" name="內容版面配置區 2"/>
          <p:cNvSpPr>
            <a:spLocks noGrp="1"/>
          </p:cNvSpPr>
          <p:nvPr>
            <p:ph idx="1"/>
          </p:nvPr>
        </p:nvSpPr>
        <p:spPr>
          <a:xfrm>
            <a:off x="335510" y="1656268"/>
            <a:ext cx="4469572" cy="4475025"/>
          </a:xfrm>
        </p:spPr>
        <p:txBody>
          <a:bodyPr/>
          <a:lstStyle/>
          <a:p>
            <a:r>
              <a:rPr lang="zh-TW" altLang="en-US" dirty="0"/>
              <a:t>上傳的分數</a:t>
            </a:r>
          </a:p>
        </p:txBody>
      </p:sp>
      <p:sp>
        <p:nvSpPr>
          <p:cNvPr id="2" name="Slide Number Placeholder 1"/>
          <p:cNvSpPr>
            <a:spLocks noGrp="1"/>
          </p:cNvSpPr>
          <p:nvPr>
            <p:ph type="sldNum" sz="quarter" idx="12"/>
          </p:nvPr>
        </p:nvSpPr>
        <p:spPr/>
        <p:txBody>
          <a:bodyPr/>
          <a:lstStyle/>
          <a:p>
            <a:fld id="{FF897DF6-51AC-4C3A-BE4C-8A1A073E0FFD}" type="slidenum">
              <a:rPr lang="en-US" smtClean="0"/>
              <a:t>14</a:t>
            </a:fld>
            <a:endParaRPr lang="en-US"/>
          </a:p>
        </p:txBody>
      </p:sp>
      <p:sp>
        <p:nvSpPr>
          <p:cNvPr id="5" name="內容版面配置區 4"/>
          <p:cNvSpPr>
            <a:spLocks noGrp="1"/>
          </p:cNvSpPr>
          <p:nvPr>
            <p:ph sz="half" idx="4294967295"/>
          </p:nvPr>
        </p:nvSpPr>
        <p:spPr>
          <a:xfrm>
            <a:off x="5103070" y="1546804"/>
            <a:ext cx="3886200" cy="3263504"/>
          </a:xfrm>
        </p:spPr>
        <p:txBody>
          <a:bodyPr/>
          <a:lstStyle/>
          <a:p>
            <a:r>
              <a:rPr lang="zh-TW" altLang="en-US" dirty="0"/>
              <a:t>目前總排名</a:t>
            </a:r>
          </a:p>
        </p:txBody>
      </p:sp>
      <p:graphicFrame>
        <p:nvGraphicFramePr>
          <p:cNvPr id="6" name="表格 5"/>
          <p:cNvGraphicFramePr>
            <a:graphicFrameLocks noGrp="1"/>
          </p:cNvGraphicFramePr>
          <p:nvPr>
            <p:extLst>
              <p:ext uri="{D42A27DB-BD31-4B8C-83A1-F6EECF244321}">
                <p14:modId xmlns:p14="http://schemas.microsoft.com/office/powerpoint/2010/main" val="4267548159"/>
              </p:ext>
            </p:extLst>
          </p:nvPr>
        </p:nvGraphicFramePr>
        <p:xfrm>
          <a:off x="5103069" y="2330039"/>
          <a:ext cx="3483553" cy="3900440"/>
        </p:xfrm>
        <a:graphic>
          <a:graphicData uri="http://schemas.openxmlformats.org/drawingml/2006/table">
            <a:tbl>
              <a:tblPr/>
              <a:tblGrid>
                <a:gridCol w="1306332">
                  <a:extLst>
                    <a:ext uri="{9D8B030D-6E8A-4147-A177-3AD203B41FA5}">
                      <a16:colId xmlns="" xmlns:a16="http://schemas.microsoft.com/office/drawing/2014/main" val="20000"/>
                    </a:ext>
                  </a:extLst>
                </a:gridCol>
                <a:gridCol w="592688">
                  <a:extLst>
                    <a:ext uri="{9D8B030D-6E8A-4147-A177-3AD203B41FA5}">
                      <a16:colId xmlns="" xmlns:a16="http://schemas.microsoft.com/office/drawing/2014/main" val="20001"/>
                    </a:ext>
                  </a:extLst>
                </a:gridCol>
                <a:gridCol w="592688">
                  <a:extLst>
                    <a:ext uri="{9D8B030D-6E8A-4147-A177-3AD203B41FA5}">
                      <a16:colId xmlns="" xmlns:a16="http://schemas.microsoft.com/office/drawing/2014/main" val="20002"/>
                    </a:ext>
                  </a:extLst>
                </a:gridCol>
                <a:gridCol w="592688">
                  <a:extLst>
                    <a:ext uri="{9D8B030D-6E8A-4147-A177-3AD203B41FA5}">
                      <a16:colId xmlns="" xmlns:a16="http://schemas.microsoft.com/office/drawing/2014/main" val="20003"/>
                    </a:ext>
                  </a:extLst>
                </a:gridCol>
                <a:gridCol w="399157">
                  <a:extLst>
                    <a:ext uri="{9D8B030D-6E8A-4147-A177-3AD203B41FA5}">
                      <a16:colId xmlns="" xmlns:a16="http://schemas.microsoft.com/office/drawing/2014/main" val="20004"/>
                    </a:ext>
                  </a:extLst>
                </a:gridCol>
              </a:tblGrid>
              <a:tr h="195022">
                <a:tc>
                  <a:txBody>
                    <a:bodyPr/>
                    <a:lstStyle/>
                    <a:p>
                      <a:pPr algn="ctr" fontAlgn="ctr"/>
                      <a:r>
                        <a:rPr lang="en-US" sz="1200" b="0" i="0" u="none" strike="noStrike" dirty="0">
                          <a:solidFill>
                            <a:srgbClr val="000000"/>
                          </a:solidFill>
                          <a:effectLst/>
                          <a:latin typeface="新細明體"/>
                        </a:rPr>
                        <a:t>User Name</a:t>
                      </a:r>
                    </a:p>
                  </a:txBody>
                  <a:tcPr marL="7144" marR="7144" marT="7144" marB="0" anchor="ctr">
                    <a:lnL>
                      <a:noFill/>
                    </a:lnL>
                    <a:lnR>
                      <a:noFill/>
                    </a:lnR>
                    <a:lnT>
                      <a:noFill/>
                    </a:lnT>
                    <a:lnB>
                      <a:noFill/>
                    </a:lnB>
                  </a:tcPr>
                </a:tc>
                <a:tc>
                  <a:txBody>
                    <a:bodyPr/>
                    <a:lstStyle/>
                    <a:p>
                      <a:pPr algn="ctr" fontAlgn="ctr"/>
                      <a:r>
                        <a:rPr lang="en-US" sz="1200" b="0" i="0" u="none" strike="noStrike">
                          <a:solidFill>
                            <a:srgbClr val="000000"/>
                          </a:solidFill>
                          <a:effectLst/>
                          <a:latin typeface="新細明體"/>
                        </a:rPr>
                        <a:t>Kaggle1</a:t>
                      </a:r>
                    </a:p>
                  </a:txBody>
                  <a:tcPr marL="7144" marR="7144" marT="7144" marB="0" anchor="ctr">
                    <a:lnL>
                      <a:noFill/>
                    </a:lnL>
                    <a:lnR>
                      <a:noFill/>
                    </a:lnR>
                    <a:lnT>
                      <a:noFill/>
                    </a:lnT>
                    <a:lnB>
                      <a:noFill/>
                    </a:lnB>
                  </a:tcPr>
                </a:tc>
                <a:tc>
                  <a:txBody>
                    <a:bodyPr/>
                    <a:lstStyle/>
                    <a:p>
                      <a:pPr algn="ctr" fontAlgn="ctr"/>
                      <a:r>
                        <a:rPr lang="en-US" sz="1200" b="0" i="0" u="none" strike="noStrike">
                          <a:solidFill>
                            <a:srgbClr val="000000"/>
                          </a:solidFill>
                          <a:effectLst/>
                          <a:latin typeface="新細明體"/>
                        </a:rPr>
                        <a:t>Kaggle2</a:t>
                      </a:r>
                    </a:p>
                  </a:txBody>
                  <a:tcPr marL="7144" marR="7144" marT="7144" marB="0" anchor="ctr">
                    <a:lnL>
                      <a:noFill/>
                    </a:lnL>
                    <a:lnR>
                      <a:noFill/>
                    </a:lnR>
                    <a:lnT>
                      <a:noFill/>
                    </a:lnT>
                    <a:lnB>
                      <a:noFill/>
                    </a:lnB>
                  </a:tcPr>
                </a:tc>
                <a:tc>
                  <a:txBody>
                    <a:bodyPr/>
                    <a:lstStyle/>
                    <a:p>
                      <a:pPr algn="ctr" fontAlgn="ctr"/>
                      <a:r>
                        <a:rPr lang="en-US" sz="1200" b="0" i="0" u="none" strike="noStrike">
                          <a:solidFill>
                            <a:srgbClr val="000000"/>
                          </a:solidFill>
                          <a:effectLst/>
                          <a:latin typeface="新細明體"/>
                        </a:rPr>
                        <a:t>Kaggle3</a:t>
                      </a:r>
                    </a:p>
                  </a:txBody>
                  <a:tcPr marL="7144" marR="7144" marT="7144" marB="0" anchor="ctr">
                    <a:lnL>
                      <a:noFill/>
                    </a:lnL>
                    <a:lnR>
                      <a:noFill/>
                    </a:lnR>
                    <a:lnT>
                      <a:noFill/>
                    </a:lnT>
                    <a:lnB>
                      <a:noFill/>
                    </a:lnB>
                  </a:tcPr>
                </a:tc>
                <a:tc>
                  <a:txBody>
                    <a:bodyPr/>
                    <a:lstStyle/>
                    <a:p>
                      <a:pPr algn="ctr" fontAlgn="ctr"/>
                      <a:r>
                        <a:rPr lang="zh-TW" altLang="en-US" sz="1200" b="0" i="0" u="none" strike="noStrike">
                          <a:solidFill>
                            <a:srgbClr val="000000"/>
                          </a:solidFill>
                          <a:effectLst/>
                          <a:latin typeface="新細明體"/>
                        </a:rPr>
                        <a:t>總計</a:t>
                      </a:r>
                    </a:p>
                  </a:txBody>
                  <a:tcPr marL="7144" marR="7144" marT="7144" marB="0" anchor="ctr">
                    <a:lnL>
                      <a:noFill/>
                    </a:lnL>
                    <a:lnR>
                      <a:noFill/>
                    </a:lnR>
                    <a:lnT>
                      <a:noFill/>
                    </a:lnT>
                    <a:lnB>
                      <a:noFill/>
                    </a:lnB>
                  </a:tcPr>
                </a:tc>
                <a:extLst>
                  <a:ext uri="{0D108BD9-81ED-4DB2-BD59-A6C34878D82A}">
                    <a16:rowId xmlns="" xmlns:a16="http://schemas.microsoft.com/office/drawing/2014/main" val="10000"/>
                  </a:ext>
                </a:extLst>
              </a:tr>
              <a:tr h="195022">
                <a:tc>
                  <a:txBody>
                    <a:bodyPr/>
                    <a:lstStyle/>
                    <a:p>
                      <a:pPr algn="ctr" fontAlgn="ctr"/>
                      <a:r>
                        <a:rPr lang="en-US" sz="1200" b="0" i="0" u="none" strike="noStrike">
                          <a:solidFill>
                            <a:srgbClr val="000000"/>
                          </a:solidFill>
                          <a:effectLst/>
                          <a:latin typeface="新細明體"/>
                        </a:rPr>
                        <a:t>hungyilee</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56</a:t>
                      </a:r>
                    </a:p>
                  </a:txBody>
                  <a:tcPr marL="7144" marR="7144" marT="7144" marB="0" anchor="ctr">
                    <a:lnL>
                      <a:noFill/>
                    </a:lnL>
                    <a:lnR>
                      <a:noFill/>
                    </a:lnR>
                    <a:lnT>
                      <a:noFill/>
                    </a:lnT>
                    <a:lnB>
                      <a:noFill/>
                    </a:lnB>
                  </a:tcPr>
                </a:tc>
                <a:extLst>
                  <a:ext uri="{0D108BD9-81ED-4DB2-BD59-A6C34878D82A}">
                    <a16:rowId xmlns="" xmlns:a16="http://schemas.microsoft.com/office/drawing/2014/main" val="10001"/>
                  </a:ext>
                </a:extLst>
              </a:tr>
              <a:tr h="195022">
                <a:tc>
                  <a:txBody>
                    <a:bodyPr/>
                    <a:lstStyle/>
                    <a:p>
                      <a:pPr algn="ctr" fontAlgn="ctr"/>
                      <a:r>
                        <a:rPr lang="en-US" sz="1200" b="0" i="0" u="none" strike="noStrike">
                          <a:solidFill>
                            <a:srgbClr val="000000"/>
                          </a:solidFill>
                          <a:effectLst/>
                          <a:latin typeface="新細明體"/>
                        </a:rPr>
                        <a:t>aieverywhere</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48</a:t>
                      </a:r>
                    </a:p>
                  </a:txBody>
                  <a:tcPr marL="7144" marR="7144" marT="7144" marB="0" anchor="ctr">
                    <a:lnL>
                      <a:noFill/>
                    </a:lnL>
                    <a:lnR>
                      <a:noFill/>
                    </a:lnR>
                    <a:lnT>
                      <a:noFill/>
                    </a:lnT>
                    <a:lnB>
                      <a:noFill/>
                    </a:lnB>
                  </a:tcPr>
                </a:tc>
                <a:extLst>
                  <a:ext uri="{0D108BD9-81ED-4DB2-BD59-A6C34878D82A}">
                    <a16:rowId xmlns="" xmlns:a16="http://schemas.microsoft.com/office/drawing/2014/main" val="10002"/>
                  </a:ext>
                </a:extLst>
              </a:tr>
              <a:tr h="195022">
                <a:tc>
                  <a:txBody>
                    <a:bodyPr/>
                    <a:lstStyle/>
                    <a:p>
                      <a:pPr algn="ctr" fontAlgn="ctr"/>
                      <a:r>
                        <a:rPr lang="en-US" sz="1200" b="0" i="0" u="none" strike="noStrike" dirty="0" err="1">
                          <a:solidFill>
                            <a:srgbClr val="000000"/>
                          </a:solidFill>
                          <a:effectLst/>
                          <a:latin typeface="新細明體"/>
                        </a:rPr>
                        <a:t>kandelia</a:t>
                      </a:r>
                      <a:endParaRPr lang="en-US" sz="1200" b="0" i="0" u="none" strike="noStrike" dirty="0">
                        <a:solidFill>
                          <a:srgbClr val="000000"/>
                        </a:solidFill>
                        <a:effectLst/>
                        <a:latin typeface="新細明體"/>
                      </a:endParaRP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48</a:t>
                      </a:r>
                    </a:p>
                  </a:txBody>
                  <a:tcPr marL="7144" marR="7144" marT="7144" marB="0" anchor="ctr">
                    <a:lnL>
                      <a:noFill/>
                    </a:lnL>
                    <a:lnR>
                      <a:noFill/>
                    </a:lnR>
                    <a:lnT>
                      <a:noFill/>
                    </a:lnT>
                    <a:lnB>
                      <a:noFill/>
                    </a:lnB>
                  </a:tcPr>
                </a:tc>
                <a:extLst>
                  <a:ext uri="{0D108BD9-81ED-4DB2-BD59-A6C34878D82A}">
                    <a16:rowId xmlns="" xmlns:a16="http://schemas.microsoft.com/office/drawing/2014/main" val="10003"/>
                  </a:ext>
                </a:extLst>
              </a:tr>
              <a:tr h="195022">
                <a:tc>
                  <a:txBody>
                    <a:bodyPr/>
                    <a:lstStyle/>
                    <a:p>
                      <a:pPr algn="ctr" fontAlgn="ctr"/>
                      <a:r>
                        <a:rPr lang="en-US" sz="1200" b="0" i="0" u="none" strike="noStrike" dirty="0">
                          <a:solidFill>
                            <a:srgbClr val="000000"/>
                          </a:solidFill>
                          <a:effectLst/>
                          <a:latin typeface="新細明體"/>
                        </a:rPr>
                        <a:t>intellection</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46</a:t>
                      </a:r>
                    </a:p>
                  </a:txBody>
                  <a:tcPr marL="7144" marR="7144" marT="7144" marB="0" anchor="ctr">
                    <a:lnL>
                      <a:noFill/>
                    </a:lnL>
                    <a:lnR>
                      <a:noFill/>
                    </a:lnR>
                    <a:lnT>
                      <a:noFill/>
                    </a:lnT>
                    <a:lnB>
                      <a:noFill/>
                    </a:lnB>
                  </a:tcPr>
                </a:tc>
                <a:extLst>
                  <a:ext uri="{0D108BD9-81ED-4DB2-BD59-A6C34878D82A}">
                    <a16:rowId xmlns="" xmlns:a16="http://schemas.microsoft.com/office/drawing/2014/main" val="10004"/>
                  </a:ext>
                </a:extLst>
              </a:tr>
              <a:tr h="195022">
                <a:tc>
                  <a:txBody>
                    <a:bodyPr/>
                    <a:lstStyle/>
                    <a:p>
                      <a:pPr algn="ctr" fontAlgn="ctr"/>
                      <a:r>
                        <a:rPr lang="en-US" sz="1200" b="0" i="0" u="none" strike="noStrike" dirty="0" err="1">
                          <a:solidFill>
                            <a:srgbClr val="000000"/>
                          </a:solidFill>
                          <a:effectLst/>
                          <a:latin typeface="新細明體"/>
                        </a:rPr>
                        <a:t>m3upg6u04g4</a:t>
                      </a:r>
                      <a:endParaRPr lang="en-US" sz="1200" b="0" i="0" u="none" strike="noStrike" dirty="0">
                        <a:solidFill>
                          <a:srgbClr val="000000"/>
                        </a:solidFill>
                        <a:effectLst/>
                        <a:latin typeface="新細明體"/>
                      </a:endParaRP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18</a:t>
                      </a:r>
                    </a:p>
                  </a:txBody>
                  <a:tcPr marL="7144" marR="7144" marT="7144"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42</a:t>
                      </a:r>
                    </a:p>
                  </a:txBody>
                  <a:tcPr marL="7144" marR="7144" marT="7144" marB="0" anchor="ctr">
                    <a:lnL>
                      <a:noFill/>
                    </a:lnL>
                    <a:lnR>
                      <a:noFill/>
                    </a:lnR>
                    <a:lnT>
                      <a:noFill/>
                    </a:lnT>
                    <a:lnB>
                      <a:noFill/>
                    </a:lnB>
                  </a:tcPr>
                </a:tc>
                <a:extLst>
                  <a:ext uri="{0D108BD9-81ED-4DB2-BD59-A6C34878D82A}">
                    <a16:rowId xmlns="" xmlns:a16="http://schemas.microsoft.com/office/drawing/2014/main" val="10005"/>
                  </a:ext>
                </a:extLst>
              </a:tr>
              <a:tr h="195022">
                <a:tc>
                  <a:txBody>
                    <a:bodyPr/>
                    <a:lstStyle/>
                    <a:p>
                      <a:pPr algn="ctr" fontAlgn="ctr"/>
                      <a:r>
                        <a:rPr lang="en-US" sz="1200" b="0" i="0" u="none" strike="noStrike">
                          <a:solidFill>
                            <a:srgbClr val="000000"/>
                          </a:solidFill>
                          <a:effectLst/>
                          <a:latin typeface="新細明體"/>
                        </a:rPr>
                        <a:t>peichieh</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40</a:t>
                      </a:r>
                    </a:p>
                  </a:txBody>
                  <a:tcPr marL="7144" marR="7144" marT="7144" marB="0" anchor="ctr">
                    <a:lnL>
                      <a:noFill/>
                    </a:lnL>
                    <a:lnR>
                      <a:noFill/>
                    </a:lnR>
                    <a:lnT>
                      <a:noFill/>
                    </a:lnT>
                    <a:lnB>
                      <a:noFill/>
                    </a:lnB>
                  </a:tcPr>
                </a:tc>
                <a:extLst>
                  <a:ext uri="{0D108BD9-81ED-4DB2-BD59-A6C34878D82A}">
                    <a16:rowId xmlns="" xmlns:a16="http://schemas.microsoft.com/office/drawing/2014/main" val="10006"/>
                  </a:ext>
                </a:extLst>
              </a:tr>
              <a:tr h="195022">
                <a:tc>
                  <a:txBody>
                    <a:bodyPr/>
                    <a:lstStyle/>
                    <a:p>
                      <a:pPr algn="ctr" fontAlgn="ctr"/>
                      <a:r>
                        <a:rPr lang="en-US" sz="1200" b="0" i="0" u="none" strike="noStrike">
                          <a:solidFill>
                            <a:srgbClr val="000000"/>
                          </a:solidFill>
                          <a:effectLst/>
                          <a:latin typeface="新細明體"/>
                        </a:rPr>
                        <a:t>ctcasus</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40</a:t>
                      </a:r>
                    </a:p>
                  </a:txBody>
                  <a:tcPr marL="7144" marR="7144" marT="7144" marB="0" anchor="ctr">
                    <a:lnL>
                      <a:noFill/>
                    </a:lnL>
                    <a:lnR>
                      <a:noFill/>
                    </a:lnR>
                    <a:lnT>
                      <a:noFill/>
                    </a:lnT>
                    <a:lnB>
                      <a:noFill/>
                    </a:lnB>
                  </a:tcPr>
                </a:tc>
                <a:extLst>
                  <a:ext uri="{0D108BD9-81ED-4DB2-BD59-A6C34878D82A}">
                    <a16:rowId xmlns="" xmlns:a16="http://schemas.microsoft.com/office/drawing/2014/main" val="10007"/>
                  </a:ext>
                </a:extLst>
              </a:tr>
              <a:tr h="195022">
                <a:tc>
                  <a:txBody>
                    <a:bodyPr/>
                    <a:lstStyle/>
                    <a:p>
                      <a:pPr algn="ctr" fontAlgn="ctr"/>
                      <a:r>
                        <a:rPr lang="en-US" sz="1200" b="0" i="0" u="none" strike="noStrike">
                          <a:solidFill>
                            <a:srgbClr val="000000"/>
                          </a:solidFill>
                          <a:effectLst/>
                          <a:latin typeface="新細明體"/>
                        </a:rPr>
                        <a:t>chesterkuo</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38</a:t>
                      </a:r>
                    </a:p>
                  </a:txBody>
                  <a:tcPr marL="7144" marR="7144" marT="7144" marB="0" anchor="ctr">
                    <a:lnL>
                      <a:noFill/>
                    </a:lnL>
                    <a:lnR>
                      <a:noFill/>
                    </a:lnR>
                    <a:lnT>
                      <a:noFill/>
                    </a:lnT>
                    <a:lnB>
                      <a:noFill/>
                    </a:lnB>
                  </a:tcPr>
                </a:tc>
                <a:extLst>
                  <a:ext uri="{0D108BD9-81ED-4DB2-BD59-A6C34878D82A}">
                    <a16:rowId xmlns="" xmlns:a16="http://schemas.microsoft.com/office/drawing/2014/main" val="10008"/>
                  </a:ext>
                </a:extLst>
              </a:tr>
              <a:tr h="195022">
                <a:tc>
                  <a:txBody>
                    <a:bodyPr/>
                    <a:lstStyle/>
                    <a:p>
                      <a:pPr algn="ctr" fontAlgn="ctr"/>
                      <a:r>
                        <a:rPr lang="en-US" sz="1200" b="0" i="0" u="none" strike="noStrike">
                          <a:solidFill>
                            <a:srgbClr val="000000"/>
                          </a:solidFill>
                          <a:effectLst/>
                          <a:latin typeface="新細明體"/>
                        </a:rPr>
                        <a:t>elandtw</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36</a:t>
                      </a:r>
                    </a:p>
                  </a:txBody>
                  <a:tcPr marL="7144" marR="7144" marT="7144" marB="0" anchor="ctr">
                    <a:lnL>
                      <a:noFill/>
                    </a:lnL>
                    <a:lnR>
                      <a:noFill/>
                    </a:lnR>
                    <a:lnT>
                      <a:noFill/>
                    </a:lnT>
                    <a:lnB>
                      <a:noFill/>
                    </a:lnB>
                  </a:tcPr>
                </a:tc>
                <a:extLst>
                  <a:ext uri="{0D108BD9-81ED-4DB2-BD59-A6C34878D82A}">
                    <a16:rowId xmlns="" xmlns:a16="http://schemas.microsoft.com/office/drawing/2014/main" val="10009"/>
                  </a:ext>
                </a:extLst>
              </a:tr>
              <a:tr h="195022">
                <a:tc>
                  <a:txBody>
                    <a:bodyPr/>
                    <a:lstStyle/>
                    <a:p>
                      <a:pPr algn="ctr" fontAlgn="ctr"/>
                      <a:r>
                        <a:rPr lang="en-US" sz="1200" b="0" i="0" u="none" strike="noStrike">
                          <a:solidFill>
                            <a:srgbClr val="000000"/>
                          </a:solidFill>
                          <a:effectLst/>
                          <a:latin typeface="新細明體"/>
                        </a:rPr>
                        <a:t>hakka1</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34</a:t>
                      </a:r>
                    </a:p>
                  </a:txBody>
                  <a:tcPr marL="7144" marR="7144" marT="7144" marB="0" anchor="ctr">
                    <a:lnL>
                      <a:noFill/>
                    </a:lnL>
                    <a:lnR>
                      <a:noFill/>
                    </a:lnR>
                    <a:lnT>
                      <a:noFill/>
                    </a:lnT>
                    <a:lnB>
                      <a:noFill/>
                    </a:lnB>
                  </a:tcPr>
                </a:tc>
                <a:extLst>
                  <a:ext uri="{0D108BD9-81ED-4DB2-BD59-A6C34878D82A}">
                    <a16:rowId xmlns="" xmlns:a16="http://schemas.microsoft.com/office/drawing/2014/main" val="10010"/>
                  </a:ext>
                </a:extLst>
              </a:tr>
              <a:tr h="195022">
                <a:tc>
                  <a:txBody>
                    <a:bodyPr/>
                    <a:lstStyle/>
                    <a:p>
                      <a:pPr algn="ctr" fontAlgn="ctr"/>
                      <a:r>
                        <a:rPr lang="en-US" sz="1200" b="0" i="0" u="none" strike="noStrike">
                          <a:solidFill>
                            <a:srgbClr val="000000"/>
                          </a:solidFill>
                          <a:effectLst/>
                          <a:latin typeface="新細明體"/>
                        </a:rPr>
                        <a:t>d204096001</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32</a:t>
                      </a:r>
                    </a:p>
                  </a:txBody>
                  <a:tcPr marL="7144" marR="7144" marT="7144" marB="0" anchor="ctr">
                    <a:lnL>
                      <a:noFill/>
                    </a:lnL>
                    <a:lnR>
                      <a:noFill/>
                    </a:lnR>
                    <a:lnT>
                      <a:noFill/>
                    </a:lnT>
                    <a:lnB>
                      <a:noFill/>
                    </a:lnB>
                  </a:tcPr>
                </a:tc>
                <a:extLst>
                  <a:ext uri="{0D108BD9-81ED-4DB2-BD59-A6C34878D82A}">
                    <a16:rowId xmlns="" xmlns:a16="http://schemas.microsoft.com/office/drawing/2014/main" val="10011"/>
                  </a:ext>
                </a:extLst>
              </a:tr>
              <a:tr h="195022">
                <a:tc>
                  <a:txBody>
                    <a:bodyPr/>
                    <a:lstStyle/>
                    <a:p>
                      <a:pPr algn="ctr" fontAlgn="ctr"/>
                      <a:r>
                        <a:rPr lang="en-US" sz="1200" b="0" i="0" u="none" strike="noStrike">
                          <a:solidFill>
                            <a:srgbClr val="000000"/>
                          </a:solidFill>
                          <a:effectLst/>
                          <a:latin typeface="新細明體"/>
                        </a:rPr>
                        <a:t>aiedward</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30</a:t>
                      </a:r>
                    </a:p>
                  </a:txBody>
                  <a:tcPr marL="7144" marR="7144" marT="7144" marB="0" anchor="ctr">
                    <a:lnL>
                      <a:noFill/>
                    </a:lnL>
                    <a:lnR>
                      <a:noFill/>
                    </a:lnR>
                    <a:lnT>
                      <a:noFill/>
                    </a:lnT>
                    <a:lnB>
                      <a:noFill/>
                    </a:lnB>
                  </a:tcPr>
                </a:tc>
                <a:extLst>
                  <a:ext uri="{0D108BD9-81ED-4DB2-BD59-A6C34878D82A}">
                    <a16:rowId xmlns="" xmlns:a16="http://schemas.microsoft.com/office/drawing/2014/main" val="10012"/>
                  </a:ext>
                </a:extLst>
              </a:tr>
              <a:tr h="195022">
                <a:tc>
                  <a:txBody>
                    <a:bodyPr/>
                    <a:lstStyle/>
                    <a:p>
                      <a:pPr algn="ctr" fontAlgn="ctr"/>
                      <a:r>
                        <a:rPr lang="en-US" sz="1200" b="0" i="0" u="none" strike="noStrike">
                          <a:solidFill>
                            <a:srgbClr val="000000"/>
                          </a:solidFill>
                          <a:effectLst/>
                          <a:latin typeface="新細明體"/>
                        </a:rPr>
                        <a:t>consciouswithlife</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8</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28</a:t>
                      </a:r>
                    </a:p>
                  </a:txBody>
                  <a:tcPr marL="7144" marR="7144" marT="7144" marB="0" anchor="ctr">
                    <a:lnL>
                      <a:noFill/>
                    </a:lnL>
                    <a:lnR>
                      <a:noFill/>
                    </a:lnR>
                    <a:lnT>
                      <a:noFill/>
                    </a:lnT>
                    <a:lnB>
                      <a:noFill/>
                    </a:lnB>
                  </a:tcPr>
                </a:tc>
                <a:extLst>
                  <a:ext uri="{0D108BD9-81ED-4DB2-BD59-A6C34878D82A}">
                    <a16:rowId xmlns="" xmlns:a16="http://schemas.microsoft.com/office/drawing/2014/main" val="10013"/>
                  </a:ext>
                </a:extLst>
              </a:tr>
              <a:tr h="195022">
                <a:tc>
                  <a:txBody>
                    <a:bodyPr/>
                    <a:lstStyle/>
                    <a:p>
                      <a:pPr algn="ctr" fontAlgn="ctr"/>
                      <a:r>
                        <a:rPr lang="en-US" sz="1200" b="0" i="0" u="none" strike="noStrike">
                          <a:solidFill>
                            <a:srgbClr val="000000"/>
                          </a:solidFill>
                          <a:effectLst/>
                          <a:latin typeface="新細明體"/>
                        </a:rPr>
                        <a:t>hsinminwang</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28</a:t>
                      </a:r>
                    </a:p>
                  </a:txBody>
                  <a:tcPr marL="7144" marR="7144" marT="7144" marB="0" anchor="ctr">
                    <a:lnL>
                      <a:noFill/>
                    </a:lnL>
                    <a:lnR>
                      <a:noFill/>
                    </a:lnR>
                    <a:lnT>
                      <a:noFill/>
                    </a:lnT>
                    <a:lnB>
                      <a:noFill/>
                    </a:lnB>
                  </a:tcPr>
                </a:tc>
                <a:extLst>
                  <a:ext uri="{0D108BD9-81ED-4DB2-BD59-A6C34878D82A}">
                    <a16:rowId xmlns="" xmlns:a16="http://schemas.microsoft.com/office/drawing/2014/main" val="10014"/>
                  </a:ext>
                </a:extLst>
              </a:tr>
              <a:tr h="195022">
                <a:tc>
                  <a:txBody>
                    <a:bodyPr/>
                    <a:lstStyle/>
                    <a:p>
                      <a:pPr algn="ctr" fontAlgn="ctr"/>
                      <a:r>
                        <a:rPr lang="en-US" sz="1200" b="0" i="0" u="none" strike="noStrike">
                          <a:solidFill>
                            <a:srgbClr val="000000"/>
                          </a:solidFill>
                          <a:effectLst/>
                          <a:latin typeface="新細明體"/>
                        </a:rPr>
                        <a:t>huntfoxsu</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26</a:t>
                      </a:r>
                    </a:p>
                  </a:txBody>
                  <a:tcPr marL="7144" marR="7144" marT="7144" marB="0" anchor="ctr">
                    <a:lnL>
                      <a:noFill/>
                    </a:lnL>
                    <a:lnR>
                      <a:noFill/>
                    </a:lnR>
                    <a:lnT>
                      <a:noFill/>
                    </a:lnT>
                    <a:lnB>
                      <a:noFill/>
                    </a:lnB>
                  </a:tcPr>
                </a:tc>
                <a:extLst>
                  <a:ext uri="{0D108BD9-81ED-4DB2-BD59-A6C34878D82A}">
                    <a16:rowId xmlns="" xmlns:a16="http://schemas.microsoft.com/office/drawing/2014/main" val="10015"/>
                  </a:ext>
                </a:extLst>
              </a:tr>
              <a:tr h="195022">
                <a:tc>
                  <a:txBody>
                    <a:bodyPr/>
                    <a:lstStyle/>
                    <a:p>
                      <a:pPr algn="ctr" fontAlgn="ctr"/>
                      <a:r>
                        <a:rPr lang="en-US" sz="1200" b="0" i="0" u="none" strike="noStrike">
                          <a:solidFill>
                            <a:srgbClr val="000000"/>
                          </a:solidFill>
                          <a:effectLst/>
                          <a:latin typeface="新細明體"/>
                        </a:rPr>
                        <a:t>weiyunma</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26</a:t>
                      </a:r>
                    </a:p>
                  </a:txBody>
                  <a:tcPr marL="7144" marR="7144" marT="7144" marB="0" anchor="ctr">
                    <a:lnL>
                      <a:noFill/>
                    </a:lnL>
                    <a:lnR>
                      <a:noFill/>
                    </a:lnR>
                    <a:lnT>
                      <a:noFill/>
                    </a:lnT>
                    <a:lnB>
                      <a:noFill/>
                    </a:lnB>
                  </a:tcPr>
                </a:tc>
                <a:extLst>
                  <a:ext uri="{0D108BD9-81ED-4DB2-BD59-A6C34878D82A}">
                    <a16:rowId xmlns="" xmlns:a16="http://schemas.microsoft.com/office/drawing/2014/main" val="10016"/>
                  </a:ext>
                </a:extLst>
              </a:tr>
              <a:tr h="195022">
                <a:tc>
                  <a:txBody>
                    <a:bodyPr/>
                    <a:lstStyle/>
                    <a:p>
                      <a:pPr algn="ctr" fontAlgn="ctr"/>
                      <a:r>
                        <a:rPr lang="en-US" sz="1200" b="0" i="0" u="none" strike="noStrike">
                          <a:solidFill>
                            <a:srgbClr val="000000"/>
                          </a:solidFill>
                          <a:effectLst/>
                          <a:latin typeface="新細明體"/>
                        </a:rPr>
                        <a:t>chhsiao</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22</a:t>
                      </a:r>
                    </a:p>
                  </a:txBody>
                  <a:tcPr marL="7144" marR="7144" marT="7144" marB="0" anchor="ctr">
                    <a:lnL>
                      <a:noFill/>
                    </a:lnL>
                    <a:lnR>
                      <a:noFill/>
                    </a:lnR>
                    <a:lnT>
                      <a:noFill/>
                    </a:lnT>
                    <a:lnB>
                      <a:noFill/>
                    </a:lnB>
                  </a:tcPr>
                </a:tc>
                <a:extLst>
                  <a:ext uri="{0D108BD9-81ED-4DB2-BD59-A6C34878D82A}">
                    <a16:rowId xmlns="" xmlns:a16="http://schemas.microsoft.com/office/drawing/2014/main" val="10017"/>
                  </a:ext>
                </a:extLst>
              </a:tr>
              <a:tr h="195022">
                <a:tc>
                  <a:txBody>
                    <a:bodyPr/>
                    <a:lstStyle/>
                    <a:p>
                      <a:pPr algn="ctr" fontAlgn="ctr"/>
                      <a:r>
                        <a:rPr lang="en-US" sz="1200" b="0" i="0" u="none" strike="noStrike">
                          <a:solidFill>
                            <a:srgbClr val="000000"/>
                          </a:solidFill>
                          <a:effectLst/>
                          <a:latin typeface="新細明體"/>
                        </a:rPr>
                        <a:t>stegben</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20</a:t>
                      </a:r>
                    </a:p>
                  </a:txBody>
                  <a:tcPr marL="7144" marR="7144" marT="7144" marB="0" anchor="ctr">
                    <a:lnL>
                      <a:noFill/>
                    </a:lnL>
                    <a:lnR>
                      <a:noFill/>
                    </a:lnR>
                    <a:lnT>
                      <a:noFill/>
                    </a:lnT>
                    <a:lnB>
                      <a:noFill/>
                    </a:lnB>
                  </a:tcPr>
                </a:tc>
                <a:extLst>
                  <a:ext uri="{0D108BD9-81ED-4DB2-BD59-A6C34878D82A}">
                    <a16:rowId xmlns="" xmlns:a16="http://schemas.microsoft.com/office/drawing/2014/main" val="10018"/>
                  </a:ext>
                </a:extLst>
              </a:tr>
              <a:tr h="195022">
                <a:tc>
                  <a:txBody>
                    <a:bodyPr/>
                    <a:lstStyle/>
                    <a:p>
                      <a:pPr algn="ctr" fontAlgn="ctr"/>
                      <a:r>
                        <a:rPr lang="en-US" sz="1200" b="0" i="0" u="none" strike="noStrike">
                          <a:solidFill>
                            <a:srgbClr val="000000"/>
                          </a:solidFill>
                          <a:effectLst/>
                          <a:latin typeface="新細明體"/>
                        </a:rPr>
                        <a:t>yifuchen0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10</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6</a:t>
                      </a:r>
                    </a:p>
                  </a:txBody>
                  <a:tcPr marL="7144" marR="7144" marT="7144"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新細明體"/>
                        </a:rPr>
                        <a:t>4</a:t>
                      </a:r>
                    </a:p>
                  </a:txBody>
                  <a:tcPr marL="7144" marR="7144" marT="7144"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新細明體"/>
                        </a:rPr>
                        <a:t>20</a:t>
                      </a:r>
                    </a:p>
                  </a:txBody>
                  <a:tcPr marL="7144" marR="7144" marT="7144" marB="0" anchor="ctr">
                    <a:lnL>
                      <a:noFill/>
                    </a:lnL>
                    <a:lnR>
                      <a:noFill/>
                    </a:lnR>
                    <a:lnT>
                      <a:noFill/>
                    </a:lnT>
                    <a:lnB>
                      <a:noFill/>
                    </a:lnB>
                  </a:tcPr>
                </a:tc>
                <a:extLst>
                  <a:ext uri="{0D108BD9-81ED-4DB2-BD59-A6C34878D82A}">
                    <a16:rowId xmlns="" xmlns:a16="http://schemas.microsoft.com/office/drawing/2014/main" val="10019"/>
                  </a:ext>
                </a:extLst>
              </a:tr>
            </a:tbl>
          </a:graphicData>
        </a:graphic>
      </p:graphicFrame>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09" y="2226469"/>
            <a:ext cx="4299243" cy="391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78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Option-Story Fuzzy Match</a:t>
            </a:r>
          </a:p>
        </p:txBody>
      </p:sp>
      <p:sp>
        <p:nvSpPr>
          <p:cNvPr id="4" name="內容版面配置區 2"/>
          <p:cNvSpPr>
            <a:spLocks noGrp="1"/>
          </p:cNvSpPr>
          <p:nvPr>
            <p:ph idx="1"/>
          </p:nvPr>
        </p:nvSpPr>
        <p:spPr/>
        <p:txBody>
          <a:bodyPr/>
          <a:lstStyle/>
          <a:p>
            <a:r>
              <a:rPr lang="en-US" altLang="zh-TW" sz="1800" dirty="0"/>
              <a:t>Consider whether words in option also occur in story</a:t>
            </a:r>
          </a:p>
          <a:p>
            <a:r>
              <a:rPr lang="en-US" altLang="zh-TW" sz="1800" dirty="0"/>
              <a:t>Consider whether characters in option also occur in story</a:t>
            </a:r>
          </a:p>
          <a:p>
            <a:r>
              <a:rPr lang="en-US" altLang="zh-TW" sz="1800" dirty="0"/>
              <a:t>Consider whether phonemes in option also occur in story</a:t>
            </a:r>
          </a:p>
          <a:p>
            <a:r>
              <a:rPr lang="en-US" altLang="zh-TW" sz="1800" dirty="0"/>
              <a:t>Consider whether word-word dependency in option also occur in story</a:t>
            </a:r>
          </a:p>
          <a:p>
            <a:pPr marL="0" indent="0">
              <a:buNone/>
            </a:pPr>
            <a:r>
              <a:rPr lang="en-US" altLang="zh-TW" dirty="0"/>
              <a:t>    </a:t>
            </a:r>
            <a:endParaRPr lang="zh-TW" altLang="en-US" dirty="0"/>
          </a:p>
        </p:txBody>
      </p:sp>
      <p:sp>
        <p:nvSpPr>
          <p:cNvPr id="3" name="Slide Number Placeholder 2"/>
          <p:cNvSpPr>
            <a:spLocks noGrp="1"/>
          </p:cNvSpPr>
          <p:nvPr>
            <p:ph type="sldNum" sz="quarter" idx="12"/>
          </p:nvPr>
        </p:nvSpPr>
        <p:spPr/>
        <p:txBody>
          <a:bodyPr/>
          <a:lstStyle/>
          <a:p>
            <a:fld id="{FF897DF6-51AC-4C3A-BE4C-8A1A073E0FFD}" type="slidenum">
              <a:rPr lang="en-US" smtClean="0"/>
              <a:t>15</a:t>
            </a:fld>
            <a:endParaRPr lang="en-US"/>
          </a:p>
        </p:txBody>
      </p:sp>
    </p:spTree>
    <p:extLst>
      <p:ext uri="{BB962C8B-B14F-4D97-AF65-F5344CB8AC3E}">
        <p14:creationId xmlns:p14="http://schemas.microsoft.com/office/powerpoint/2010/main" val="18095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801956" y="4642019"/>
            <a:ext cx="1735056" cy="535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2000" dirty="0"/>
              <a:t>W</a:t>
            </a:r>
            <a:r>
              <a:rPr lang="en-US" altLang="zh-TW" sz="2000" baseline="-25000" dirty="0"/>
              <a:t>1</a:t>
            </a:r>
            <a:r>
              <a:rPr lang="en-US" altLang="zh-TW" sz="2000" dirty="0"/>
              <a:t> W</a:t>
            </a:r>
            <a:r>
              <a:rPr lang="en-US" altLang="zh-TW" sz="2000" baseline="-25000" dirty="0"/>
              <a:t>2</a:t>
            </a:r>
            <a:r>
              <a:rPr lang="en-US" altLang="zh-TW" sz="2000" dirty="0"/>
              <a:t> W</a:t>
            </a:r>
            <a:r>
              <a:rPr lang="en-US" altLang="zh-TW" sz="2000" baseline="-25000" dirty="0"/>
              <a:t>3</a:t>
            </a:r>
            <a:r>
              <a:rPr lang="en-US" altLang="zh-TW" sz="2000" dirty="0"/>
              <a:t> …</a:t>
            </a:r>
            <a:endParaRPr lang="zh-TW" altLang="en-US" sz="2000" dirty="0"/>
          </a:p>
        </p:txBody>
      </p:sp>
      <p:sp>
        <p:nvSpPr>
          <p:cNvPr id="27" name="矩形 26"/>
          <p:cNvSpPr/>
          <p:nvPr/>
        </p:nvSpPr>
        <p:spPr>
          <a:xfrm>
            <a:off x="2708800" y="4626587"/>
            <a:ext cx="1701835" cy="543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2000" dirty="0"/>
              <a:t>W</a:t>
            </a:r>
            <a:r>
              <a:rPr lang="en-US" altLang="zh-TW" sz="2000" baseline="-25000" dirty="0"/>
              <a:t>1</a:t>
            </a:r>
            <a:r>
              <a:rPr lang="en-US" altLang="zh-TW" sz="2000" dirty="0"/>
              <a:t> W</a:t>
            </a:r>
            <a:r>
              <a:rPr lang="en-US" altLang="zh-TW" sz="2000" baseline="-25000" dirty="0"/>
              <a:t>2</a:t>
            </a:r>
            <a:r>
              <a:rPr lang="en-US" altLang="zh-TW" sz="2000" dirty="0"/>
              <a:t> W</a:t>
            </a:r>
            <a:r>
              <a:rPr lang="en-US" altLang="zh-TW" sz="2000" baseline="-25000" dirty="0"/>
              <a:t>3</a:t>
            </a:r>
            <a:r>
              <a:rPr lang="en-US" altLang="zh-TW" sz="2000" dirty="0"/>
              <a:t> …</a:t>
            </a:r>
            <a:endParaRPr lang="zh-TW" altLang="en-US" sz="2000" dirty="0"/>
          </a:p>
        </p:txBody>
      </p:sp>
      <p:sp>
        <p:nvSpPr>
          <p:cNvPr id="28" name="矩形 27"/>
          <p:cNvSpPr/>
          <p:nvPr/>
        </p:nvSpPr>
        <p:spPr>
          <a:xfrm>
            <a:off x="4656829" y="4634014"/>
            <a:ext cx="1699147" cy="536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2000" dirty="0"/>
              <a:t>W</a:t>
            </a:r>
            <a:r>
              <a:rPr lang="en-US" altLang="zh-TW" sz="2000" baseline="-25000" dirty="0"/>
              <a:t>1</a:t>
            </a:r>
            <a:r>
              <a:rPr lang="en-US" altLang="zh-TW" sz="2000" dirty="0"/>
              <a:t> W</a:t>
            </a:r>
            <a:r>
              <a:rPr lang="en-US" altLang="zh-TW" sz="2000" baseline="-25000" dirty="0"/>
              <a:t>2</a:t>
            </a:r>
            <a:r>
              <a:rPr lang="en-US" altLang="zh-TW" sz="2000" dirty="0"/>
              <a:t> W</a:t>
            </a:r>
            <a:r>
              <a:rPr lang="en-US" altLang="zh-TW" sz="2000" baseline="-25000" dirty="0"/>
              <a:t>3</a:t>
            </a:r>
            <a:r>
              <a:rPr lang="en-US" altLang="zh-TW" sz="2000" dirty="0"/>
              <a:t> …</a:t>
            </a:r>
            <a:endParaRPr lang="zh-TW" altLang="en-US" sz="2000" dirty="0"/>
          </a:p>
        </p:txBody>
      </p:sp>
      <p:sp>
        <p:nvSpPr>
          <p:cNvPr id="29" name="矩形 28"/>
          <p:cNvSpPr/>
          <p:nvPr/>
        </p:nvSpPr>
        <p:spPr>
          <a:xfrm>
            <a:off x="6567084" y="4642019"/>
            <a:ext cx="1886633" cy="528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2000" dirty="0"/>
              <a:t>W</a:t>
            </a:r>
            <a:r>
              <a:rPr lang="en-US" altLang="zh-TW" sz="2000" baseline="-25000" dirty="0"/>
              <a:t>1</a:t>
            </a:r>
            <a:r>
              <a:rPr lang="en-US" altLang="zh-TW" sz="2000" dirty="0"/>
              <a:t> W</a:t>
            </a:r>
            <a:r>
              <a:rPr lang="en-US" altLang="zh-TW" sz="2000" baseline="-25000" dirty="0"/>
              <a:t>2</a:t>
            </a:r>
            <a:r>
              <a:rPr lang="en-US" altLang="zh-TW" sz="2000" dirty="0"/>
              <a:t> W</a:t>
            </a:r>
            <a:r>
              <a:rPr lang="en-US" altLang="zh-TW" sz="2000" baseline="-25000" dirty="0"/>
              <a:t>3</a:t>
            </a:r>
            <a:r>
              <a:rPr lang="en-US" altLang="zh-TW" sz="2000" dirty="0"/>
              <a:t> …</a:t>
            </a:r>
            <a:endParaRPr lang="zh-TW" altLang="en-US" sz="2000" dirty="0"/>
          </a:p>
        </p:txBody>
      </p:sp>
      <p:sp>
        <p:nvSpPr>
          <p:cNvPr id="30" name="文字方塊 29"/>
          <p:cNvSpPr txBox="1"/>
          <p:nvPr/>
        </p:nvSpPr>
        <p:spPr>
          <a:xfrm>
            <a:off x="801956" y="4249508"/>
            <a:ext cx="1810111" cy="400110"/>
          </a:xfrm>
          <a:prstGeom prst="rect">
            <a:avLst/>
          </a:prstGeom>
          <a:noFill/>
        </p:spPr>
        <p:txBody>
          <a:bodyPr wrap="none" rtlCol="0">
            <a:spAutoFit/>
          </a:bodyPr>
          <a:lstStyle/>
          <a:p>
            <a:r>
              <a:rPr lang="zh-TW" altLang="en-US" sz="2000" b="1" dirty="0"/>
              <a:t>選項</a:t>
            </a:r>
            <a:r>
              <a:rPr lang="en-US" altLang="zh-TW" sz="2000" b="1" dirty="0"/>
              <a:t>1/</a:t>
            </a:r>
            <a:r>
              <a:rPr lang="en-US" altLang="zh-TW" sz="2000" b="1" dirty="0" err="1"/>
              <a:t>Option1</a:t>
            </a:r>
            <a:endParaRPr lang="zh-TW" altLang="en-US" sz="2000" b="1" dirty="0"/>
          </a:p>
        </p:txBody>
      </p:sp>
      <p:sp>
        <p:nvSpPr>
          <p:cNvPr id="31" name="文字方塊 30"/>
          <p:cNvSpPr txBox="1"/>
          <p:nvPr/>
        </p:nvSpPr>
        <p:spPr>
          <a:xfrm>
            <a:off x="2708800" y="4241422"/>
            <a:ext cx="1810111" cy="400110"/>
          </a:xfrm>
          <a:prstGeom prst="rect">
            <a:avLst/>
          </a:prstGeom>
          <a:noFill/>
        </p:spPr>
        <p:txBody>
          <a:bodyPr wrap="none" rtlCol="0">
            <a:spAutoFit/>
          </a:bodyPr>
          <a:lstStyle/>
          <a:p>
            <a:r>
              <a:rPr lang="zh-TW" altLang="en-US" sz="2000" b="1" dirty="0"/>
              <a:t>選項</a:t>
            </a:r>
            <a:r>
              <a:rPr lang="en-US" altLang="zh-TW" sz="2000" b="1" dirty="0"/>
              <a:t>2/</a:t>
            </a:r>
            <a:r>
              <a:rPr lang="en-US" altLang="zh-TW" sz="2000" b="1" dirty="0" err="1"/>
              <a:t>Option2</a:t>
            </a:r>
            <a:endParaRPr lang="zh-TW" altLang="en-US" sz="2000" b="1" dirty="0"/>
          </a:p>
        </p:txBody>
      </p:sp>
      <p:sp>
        <p:nvSpPr>
          <p:cNvPr id="32" name="文字方塊 31"/>
          <p:cNvSpPr txBox="1"/>
          <p:nvPr/>
        </p:nvSpPr>
        <p:spPr>
          <a:xfrm>
            <a:off x="4653259" y="4215647"/>
            <a:ext cx="1810111" cy="400110"/>
          </a:xfrm>
          <a:prstGeom prst="rect">
            <a:avLst/>
          </a:prstGeom>
          <a:noFill/>
        </p:spPr>
        <p:txBody>
          <a:bodyPr wrap="none" rtlCol="0">
            <a:spAutoFit/>
          </a:bodyPr>
          <a:lstStyle/>
          <a:p>
            <a:r>
              <a:rPr lang="zh-TW" altLang="en-US" sz="2000" b="1" dirty="0"/>
              <a:t>選項</a:t>
            </a:r>
            <a:r>
              <a:rPr lang="en-US" altLang="zh-TW" sz="2000" b="1" dirty="0"/>
              <a:t>3/</a:t>
            </a:r>
            <a:r>
              <a:rPr lang="en-US" altLang="zh-TW" sz="2000" b="1" dirty="0" err="1"/>
              <a:t>Option3</a:t>
            </a:r>
            <a:endParaRPr lang="zh-TW" altLang="en-US" sz="2000" b="1" dirty="0"/>
          </a:p>
        </p:txBody>
      </p:sp>
      <p:sp>
        <p:nvSpPr>
          <p:cNvPr id="33" name="文字方塊 32"/>
          <p:cNvSpPr txBox="1"/>
          <p:nvPr/>
        </p:nvSpPr>
        <p:spPr>
          <a:xfrm>
            <a:off x="6463370" y="4208921"/>
            <a:ext cx="1810111" cy="400110"/>
          </a:xfrm>
          <a:prstGeom prst="rect">
            <a:avLst/>
          </a:prstGeom>
          <a:noFill/>
        </p:spPr>
        <p:txBody>
          <a:bodyPr wrap="none" rtlCol="0">
            <a:spAutoFit/>
          </a:bodyPr>
          <a:lstStyle/>
          <a:p>
            <a:r>
              <a:rPr lang="zh-TW" altLang="en-US" sz="2000" b="1" dirty="0"/>
              <a:t>選項</a:t>
            </a:r>
            <a:r>
              <a:rPr lang="en-US" altLang="zh-TW" sz="2000" b="1" dirty="0"/>
              <a:t>4/</a:t>
            </a:r>
            <a:r>
              <a:rPr lang="en-US" altLang="zh-TW" sz="2000" b="1" dirty="0" err="1"/>
              <a:t>Option4</a:t>
            </a:r>
            <a:endParaRPr lang="zh-TW" altLang="en-US" sz="2000" b="1" dirty="0"/>
          </a:p>
        </p:txBody>
      </p:sp>
      <p:sp>
        <p:nvSpPr>
          <p:cNvPr id="34" name="矩形 33"/>
          <p:cNvSpPr/>
          <p:nvPr/>
        </p:nvSpPr>
        <p:spPr>
          <a:xfrm>
            <a:off x="801956" y="1940152"/>
            <a:ext cx="7600915" cy="1107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2000" dirty="0" err="1"/>
              <a:t>SW</a:t>
            </a:r>
            <a:r>
              <a:rPr lang="en-US" altLang="zh-TW" sz="2000" baseline="-25000" dirty="0" err="1"/>
              <a:t>1</a:t>
            </a:r>
            <a:r>
              <a:rPr lang="en-US" altLang="zh-TW" sz="2000" dirty="0"/>
              <a:t> </a:t>
            </a:r>
            <a:r>
              <a:rPr lang="en-US" altLang="zh-TW" sz="2000" dirty="0" err="1"/>
              <a:t>SW</a:t>
            </a:r>
            <a:r>
              <a:rPr lang="en-US" altLang="zh-TW" sz="2000" baseline="-25000" dirty="0" err="1"/>
              <a:t>2</a:t>
            </a:r>
            <a:r>
              <a:rPr lang="en-US" altLang="zh-TW" sz="2000" dirty="0"/>
              <a:t> </a:t>
            </a:r>
            <a:r>
              <a:rPr lang="en-US" altLang="zh-TW" sz="2000" dirty="0" err="1"/>
              <a:t>SW</a:t>
            </a:r>
            <a:r>
              <a:rPr lang="en-US" altLang="zh-TW" sz="2000" baseline="-25000" dirty="0" err="1"/>
              <a:t>3</a:t>
            </a:r>
            <a:r>
              <a:rPr lang="en-US" altLang="zh-TW" sz="2000" dirty="0"/>
              <a:t> </a:t>
            </a:r>
            <a:r>
              <a:rPr lang="en-US" altLang="zh-TW" sz="2000" dirty="0" err="1"/>
              <a:t>SW</a:t>
            </a:r>
            <a:r>
              <a:rPr lang="en-US" altLang="zh-TW" sz="2000" baseline="-25000" dirty="0" err="1"/>
              <a:t>4</a:t>
            </a:r>
            <a:r>
              <a:rPr lang="en-US" altLang="zh-TW" sz="2000" dirty="0"/>
              <a:t> </a:t>
            </a:r>
            <a:r>
              <a:rPr lang="en-US" altLang="zh-TW" sz="2000" dirty="0" err="1"/>
              <a:t>SW</a:t>
            </a:r>
            <a:r>
              <a:rPr lang="en-US" altLang="zh-TW" sz="2000" baseline="-25000" dirty="0" err="1"/>
              <a:t>5</a:t>
            </a:r>
            <a:endParaRPr lang="en-US" altLang="zh-TW" sz="2000" dirty="0"/>
          </a:p>
          <a:p>
            <a:endParaRPr lang="en-US" altLang="zh-TW" sz="2000" dirty="0"/>
          </a:p>
          <a:p>
            <a:pPr algn="r"/>
            <a:r>
              <a:rPr lang="en-US" altLang="zh-TW" sz="2000" dirty="0"/>
              <a:t>……….  </a:t>
            </a:r>
            <a:r>
              <a:rPr lang="en-US" altLang="zh-TW" sz="2000" dirty="0" err="1"/>
              <a:t>SW</a:t>
            </a:r>
            <a:r>
              <a:rPr lang="en-US" altLang="zh-TW" sz="2000" baseline="-25000" dirty="0" err="1"/>
              <a:t>m</a:t>
            </a:r>
            <a:endParaRPr lang="zh-TW" altLang="en-US" sz="2000" dirty="0"/>
          </a:p>
          <a:p>
            <a:pPr algn="ctr"/>
            <a:endParaRPr lang="zh-TW" altLang="en-US" sz="2000" dirty="0"/>
          </a:p>
        </p:txBody>
      </p:sp>
      <p:sp>
        <p:nvSpPr>
          <p:cNvPr id="36" name="文字方塊 35"/>
          <p:cNvSpPr txBox="1"/>
          <p:nvPr/>
        </p:nvSpPr>
        <p:spPr>
          <a:xfrm>
            <a:off x="801956" y="5359023"/>
            <a:ext cx="1414170" cy="400110"/>
          </a:xfrm>
          <a:prstGeom prst="rect">
            <a:avLst/>
          </a:prstGeom>
          <a:noFill/>
          <a:ln>
            <a:solidFill>
              <a:schemeClr val="tx2"/>
            </a:solidFill>
          </a:ln>
        </p:spPr>
        <p:txBody>
          <a:bodyPr wrap="none" rtlCol="0">
            <a:spAutoFit/>
          </a:bodyPr>
          <a:lstStyle/>
          <a:p>
            <a:r>
              <a:rPr lang="en-US" altLang="zh-TW" sz="2000" dirty="0" smtClean="0"/>
              <a:t>c</a:t>
            </a:r>
            <a:r>
              <a:rPr lang="en-US" altLang="zh-TW" sz="2000" baseline="-25000" dirty="0" smtClean="0"/>
              <a:t>11</a:t>
            </a:r>
            <a:r>
              <a:rPr lang="en-US" altLang="zh-TW" sz="2000" dirty="0"/>
              <a:t> </a:t>
            </a:r>
            <a:r>
              <a:rPr lang="en-US" altLang="zh-TW" sz="2000" dirty="0" smtClean="0"/>
              <a:t>c</a:t>
            </a:r>
            <a:r>
              <a:rPr lang="en-US" altLang="zh-TW" sz="2000" baseline="-25000" dirty="0" smtClean="0"/>
              <a:t>12</a:t>
            </a:r>
            <a:r>
              <a:rPr lang="en-US" altLang="zh-TW" sz="2000" dirty="0"/>
              <a:t> </a:t>
            </a:r>
            <a:r>
              <a:rPr lang="en-US" altLang="zh-TW" sz="2000" dirty="0" smtClean="0"/>
              <a:t>c</a:t>
            </a:r>
            <a:r>
              <a:rPr lang="en-US" altLang="zh-TW" sz="2000" baseline="-25000" dirty="0" smtClean="0"/>
              <a:t>21 </a:t>
            </a:r>
            <a:r>
              <a:rPr lang="en-US" altLang="zh-TW" sz="2000" dirty="0" smtClean="0"/>
              <a:t>…</a:t>
            </a:r>
            <a:endParaRPr lang="en-US" altLang="zh-TW" sz="2000" dirty="0"/>
          </a:p>
        </p:txBody>
      </p:sp>
      <p:sp>
        <p:nvSpPr>
          <p:cNvPr id="37" name="文字方塊 36"/>
          <p:cNvSpPr txBox="1"/>
          <p:nvPr/>
        </p:nvSpPr>
        <p:spPr>
          <a:xfrm>
            <a:off x="801956" y="5884146"/>
            <a:ext cx="1308371" cy="400110"/>
          </a:xfrm>
          <a:prstGeom prst="rect">
            <a:avLst/>
          </a:prstGeom>
          <a:noFill/>
          <a:ln>
            <a:solidFill>
              <a:srgbClr val="002060"/>
            </a:solidFill>
          </a:ln>
        </p:spPr>
        <p:txBody>
          <a:bodyPr wrap="none" rtlCol="0">
            <a:spAutoFit/>
          </a:bodyPr>
          <a:lstStyle/>
          <a:p>
            <a:r>
              <a:rPr lang="en-US" altLang="zh-TW" sz="2000" dirty="0" smtClean="0"/>
              <a:t>f</a:t>
            </a:r>
            <a:r>
              <a:rPr lang="en-US" altLang="zh-TW" sz="2000" baseline="-25000" dirty="0" smtClean="0"/>
              <a:t>11</a:t>
            </a:r>
            <a:r>
              <a:rPr lang="en-US" altLang="zh-TW" sz="2000" dirty="0" smtClean="0"/>
              <a:t> f</a:t>
            </a:r>
            <a:r>
              <a:rPr lang="en-US" altLang="zh-TW" sz="2000" baseline="-25000" dirty="0" smtClean="0"/>
              <a:t>12</a:t>
            </a:r>
            <a:r>
              <a:rPr lang="en-US" altLang="zh-TW" sz="2000" dirty="0" smtClean="0"/>
              <a:t> f</a:t>
            </a:r>
            <a:r>
              <a:rPr lang="en-US" altLang="zh-TW" sz="2000" baseline="-25000" dirty="0" smtClean="0"/>
              <a:t>21</a:t>
            </a:r>
            <a:r>
              <a:rPr lang="en-US" altLang="zh-TW" sz="2000" dirty="0" smtClean="0"/>
              <a:t> </a:t>
            </a:r>
            <a:r>
              <a:rPr lang="en-US" altLang="zh-TW" sz="2000" dirty="0"/>
              <a:t>…</a:t>
            </a:r>
            <a:endParaRPr lang="zh-TW" altLang="en-US" sz="2000" dirty="0"/>
          </a:p>
        </p:txBody>
      </p:sp>
      <p:cxnSp>
        <p:nvCxnSpPr>
          <p:cNvPr id="41" name="直線單箭頭接點 40"/>
          <p:cNvCxnSpPr/>
          <p:nvPr/>
        </p:nvCxnSpPr>
        <p:spPr>
          <a:xfrm>
            <a:off x="977536" y="4904075"/>
            <a:ext cx="0" cy="231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a:off x="1024801" y="4987119"/>
            <a:ext cx="0" cy="4988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852802" y="1540042"/>
            <a:ext cx="1997973" cy="400110"/>
          </a:xfrm>
          <a:prstGeom prst="rect">
            <a:avLst/>
          </a:prstGeom>
          <a:noFill/>
        </p:spPr>
        <p:txBody>
          <a:bodyPr wrap="square" rtlCol="0">
            <a:spAutoFit/>
          </a:bodyPr>
          <a:lstStyle/>
          <a:p>
            <a:r>
              <a:rPr lang="zh-TW" altLang="en-US" sz="2000" b="1" dirty="0"/>
              <a:t>題目</a:t>
            </a:r>
            <a:r>
              <a:rPr lang="en-US" altLang="zh-TW" sz="2000" b="1" dirty="0"/>
              <a:t>/Story</a:t>
            </a:r>
            <a:endParaRPr lang="zh-TW" altLang="en-US" sz="2000" b="1" dirty="0"/>
          </a:p>
        </p:txBody>
      </p:sp>
      <p:sp>
        <p:nvSpPr>
          <p:cNvPr id="8" name="標題 7"/>
          <p:cNvSpPr>
            <a:spLocks noGrp="1"/>
          </p:cNvSpPr>
          <p:nvPr>
            <p:ph type="title"/>
          </p:nvPr>
        </p:nvSpPr>
        <p:spPr/>
        <p:txBody>
          <a:bodyPr>
            <a:noAutofit/>
          </a:bodyPr>
          <a:lstStyle/>
          <a:p>
            <a:r>
              <a:rPr lang="en-US" altLang="zh-TW" sz="2400" dirty="0"/>
              <a:t>Hierarchical N-gram Match</a:t>
            </a: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16</a:t>
            </a:fld>
            <a:endParaRPr lang="zh-TW" altLang="en-US"/>
          </a:p>
        </p:txBody>
      </p:sp>
      <p:sp>
        <p:nvSpPr>
          <p:cNvPr id="3" name="文字方塊 2"/>
          <p:cNvSpPr txBox="1"/>
          <p:nvPr/>
        </p:nvSpPr>
        <p:spPr>
          <a:xfrm>
            <a:off x="399922" y="5285866"/>
            <a:ext cx="441146" cy="400110"/>
          </a:xfrm>
          <a:prstGeom prst="rect">
            <a:avLst/>
          </a:prstGeom>
          <a:noFill/>
        </p:spPr>
        <p:txBody>
          <a:bodyPr wrap="none" rtlCol="0">
            <a:spAutoFit/>
          </a:bodyPr>
          <a:lstStyle/>
          <a:p>
            <a:r>
              <a:rPr lang="zh-TW" altLang="en-US" sz="2000" dirty="0"/>
              <a:t>字</a:t>
            </a:r>
          </a:p>
        </p:txBody>
      </p:sp>
      <p:sp>
        <p:nvSpPr>
          <p:cNvPr id="4" name="文字方塊 3"/>
          <p:cNvSpPr txBox="1"/>
          <p:nvPr/>
        </p:nvSpPr>
        <p:spPr>
          <a:xfrm>
            <a:off x="390957" y="5817650"/>
            <a:ext cx="441146" cy="400110"/>
          </a:xfrm>
          <a:prstGeom prst="rect">
            <a:avLst/>
          </a:prstGeom>
          <a:noFill/>
        </p:spPr>
        <p:txBody>
          <a:bodyPr wrap="none" rtlCol="0">
            <a:spAutoFit/>
          </a:bodyPr>
          <a:lstStyle/>
          <a:p>
            <a:r>
              <a:rPr lang="zh-TW" altLang="en-US" sz="2000" dirty="0"/>
              <a:t>音</a:t>
            </a:r>
          </a:p>
        </p:txBody>
      </p:sp>
      <p:sp>
        <p:nvSpPr>
          <p:cNvPr id="6" name="文字方塊 5"/>
          <p:cNvSpPr txBox="1"/>
          <p:nvPr/>
        </p:nvSpPr>
        <p:spPr>
          <a:xfrm>
            <a:off x="408539" y="4608296"/>
            <a:ext cx="441146" cy="400110"/>
          </a:xfrm>
          <a:prstGeom prst="rect">
            <a:avLst/>
          </a:prstGeom>
          <a:noFill/>
        </p:spPr>
        <p:txBody>
          <a:bodyPr wrap="none" rtlCol="0">
            <a:spAutoFit/>
          </a:bodyPr>
          <a:lstStyle/>
          <a:p>
            <a:r>
              <a:rPr lang="zh-TW" altLang="en-US" sz="2000" dirty="0"/>
              <a:t>詞</a:t>
            </a:r>
          </a:p>
        </p:txBody>
      </p:sp>
      <p:sp>
        <p:nvSpPr>
          <p:cNvPr id="7" name="文字方塊 6"/>
          <p:cNvSpPr txBox="1"/>
          <p:nvPr/>
        </p:nvSpPr>
        <p:spPr>
          <a:xfrm>
            <a:off x="383821" y="1940152"/>
            <a:ext cx="441146" cy="400110"/>
          </a:xfrm>
          <a:prstGeom prst="rect">
            <a:avLst/>
          </a:prstGeom>
          <a:noFill/>
        </p:spPr>
        <p:txBody>
          <a:bodyPr wrap="none" rtlCol="0">
            <a:spAutoFit/>
          </a:bodyPr>
          <a:lstStyle/>
          <a:p>
            <a:r>
              <a:rPr lang="zh-TW" altLang="en-US" sz="2000" dirty="0"/>
              <a:t>詞</a:t>
            </a:r>
          </a:p>
        </p:txBody>
      </p:sp>
      <p:sp>
        <p:nvSpPr>
          <p:cNvPr id="25" name="矩形 24"/>
          <p:cNvSpPr/>
          <p:nvPr/>
        </p:nvSpPr>
        <p:spPr>
          <a:xfrm>
            <a:off x="815430" y="3556903"/>
            <a:ext cx="6021296" cy="556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2000" dirty="0" err="1"/>
              <a:t>QW</a:t>
            </a:r>
            <a:r>
              <a:rPr lang="en-US" altLang="zh-TW" sz="2000" baseline="-25000" dirty="0" err="1"/>
              <a:t>1</a:t>
            </a:r>
            <a:r>
              <a:rPr lang="en-US" altLang="zh-TW" sz="2000" dirty="0"/>
              <a:t> </a:t>
            </a:r>
            <a:r>
              <a:rPr lang="en-US" altLang="zh-TW" sz="2000" dirty="0" err="1"/>
              <a:t>QW</a:t>
            </a:r>
            <a:r>
              <a:rPr lang="en-US" altLang="zh-TW" sz="2000" baseline="-25000" dirty="0" err="1"/>
              <a:t>2</a:t>
            </a:r>
            <a:r>
              <a:rPr lang="en-US" altLang="zh-TW" sz="2000" dirty="0"/>
              <a:t> </a:t>
            </a:r>
            <a:r>
              <a:rPr lang="en-US" altLang="zh-TW" sz="2000" dirty="0" err="1"/>
              <a:t>QW</a:t>
            </a:r>
            <a:r>
              <a:rPr lang="en-US" altLang="zh-TW" sz="2000" baseline="-25000" dirty="0" err="1"/>
              <a:t>3</a:t>
            </a:r>
            <a:r>
              <a:rPr lang="en-US" altLang="zh-TW" sz="2000" dirty="0"/>
              <a:t> …</a:t>
            </a:r>
            <a:endParaRPr lang="zh-TW" altLang="en-US" sz="2000" dirty="0"/>
          </a:p>
        </p:txBody>
      </p:sp>
      <p:sp>
        <p:nvSpPr>
          <p:cNvPr id="26" name="文字方塊 25"/>
          <p:cNvSpPr txBox="1"/>
          <p:nvPr/>
        </p:nvSpPr>
        <p:spPr>
          <a:xfrm>
            <a:off x="815430" y="3170291"/>
            <a:ext cx="2499997" cy="400110"/>
          </a:xfrm>
          <a:prstGeom prst="rect">
            <a:avLst/>
          </a:prstGeom>
          <a:noFill/>
        </p:spPr>
        <p:txBody>
          <a:bodyPr wrap="square" rtlCol="0">
            <a:spAutoFit/>
          </a:bodyPr>
          <a:lstStyle/>
          <a:p>
            <a:r>
              <a:rPr lang="zh-TW" altLang="en-US" sz="2000" b="1" dirty="0"/>
              <a:t>問題</a:t>
            </a:r>
            <a:r>
              <a:rPr lang="en-US" altLang="zh-TW" sz="2000" b="1" dirty="0"/>
              <a:t>/Question</a:t>
            </a:r>
            <a:endParaRPr lang="zh-TW" altLang="en-US" sz="2000" b="1" dirty="0"/>
          </a:p>
        </p:txBody>
      </p:sp>
      <p:sp>
        <p:nvSpPr>
          <p:cNvPr id="38" name="文字方塊 37"/>
          <p:cNvSpPr txBox="1"/>
          <p:nvPr/>
        </p:nvSpPr>
        <p:spPr>
          <a:xfrm>
            <a:off x="418063" y="3526416"/>
            <a:ext cx="441146" cy="400110"/>
          </a:xfrm>
          <a:prstGeom prst="rect">
            <a:avLst/>
          </a:prstGeom>
          <a:noFill/>
        </p:spPr>
        <p:txBody>
          <a:bodyPr wrap="none" rtlCol="0">
            <a:spAutoFit/>
          </a:bodyPr>
          <a:lstStyle/>
          <a:p>
            <a:r>
              <a:rPr lang="zh-TW" altLang="en-US" sz="2000" dirty="0"/>
              <a:t>詞</a:t>
            </a:r>
          </a:p>
        </p:txBody>
      </p:sp>
      <p:sp>
        <p:nvSpPr>
          <p:cNvPr id="5" name="橢圓 4"/>
          <p:cNvSpPr/>
          <p:nvPr/>
        </p:nvSpPr>
        <p:spPr>
          <a:xfrm>
            <a:off x="815430" y="4635551"/>
            <a:ext cx="475487" cy="3932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cxnSp>
        <p:nvCxnSpPr>
          <p:cNvPr id="35" name="直線單箭頭接點 34"/>
          <p:cNvCxnSpPr/>
          <p:nvPr/>
        </p:nvCxnSpPr>
        <p:spPr>
          <a:xfrm>
            <a:off x="1024801" y="5718958"/>
            <a:ext cx="0" cy="249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5" idx="5"/>
          </p:cNvCxnSpPr>
          <p:nvPr/>
        </p:nvCxnSpPr>
        <p:spPr>
          <a:xfrm>
            <a:off x="1221284" y="4971183"/>
            <a:ext cx="81422" cy="514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83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Autofit/>
          </a:bodyPr>
          <a:lstStyle/>
          <a:p>
            <a:r>
              <a:rPr lang="en-US" altLang="zh-TW" sz="2400" dirty="0"/>
              <a:t>Hierarchical N-gram Match</a:t>
            </a:r>
            <a:endParaRPr lang="zh-TW" altLang="en-US" sz="2400" dirty="0"/>
          </a:p>
        </p:txBody>
      </p:sp>
      <p:sp>
        <p:nvSpPr>
          <p:cNvPr id="8" name="內容版面配置區 7"/>
          <p:cNvSpPr>
            <a:spLocks noGrp="1"/>
          </p:cNvSpPr>
          <p:nvPr>
            <p:ph idx="1"/>
          </p:nvPr>
        </p:nvSpPr>
        <p:spPr/>
        <p:txBody>
          <a:bodyPr>
            <a:normAutofit/>
          </a:bodyPr>
          <a:lstStyle/>
          <a:p>
            <a:endParaRPr lang="en-US" altLang="zh-TW" sz="1500" dirty="0"/>
          </a:p>
          <a:p>
            <a:endParaRPr lang="zh-TW" altLang="en-US" sz="1500" dirty="0"/>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17</a:t>
            </a:fld>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614893" y="1653330"/>
                <a:ext cx="5943294" cy="521681"/>
              </a:xfrm>
              <a:prstGeom prst="rect">
                <a:avLst/>
              </a:prstGeom>
              <a:noFill/>
            </p:spPr>
            <p:txBody>
              <a:bodyPr wrap="none" rtlCol="0">
                <a:spAutoFit/>
              </a:bodyPr>
              <a:lstStyle/>
              <a:p>
                <a:r>
                  <a:rPr lang="en-US" altLang="zh-TW" dirty="0"/>
                  <a:t>range=</a:t>
                </a:r>
                <a14:m>
                  <m:oMath xmlns:m="http://schemas.openxmlformats.org/officeDocument/2006/math">
                    <m:func>
                      <m:funcPr>
                        <m:ctrlPr>
                          <a:rPr lang="en-US" altLang="zh-TW" i="1">
                            <a:latin typeface="Cambria Math"/>
                          </a:rPr>
                        </m:ctrlPr>
                      </m:funcPr>
                      <m:fName>
                        <m:limLow>
                          <m:limLowPr>
                            <m:ctrlPr>
                              <a:rPr lang="en-US" altLang="zh-TW" i="1">
                                <a:latin typeface="Cambria Math"/>
                              </a:rPr>
                            </m:ctrlPr>
                          </m:limLowPr>
                          <m:e>
                            <m:r>
                              <a:rPr lang="en-US" altLang="zh-TW" i="1">
                                <a:latin typeface="Cambria Math"/>
                              </a:rPr>
                              <m:t>𝑎𝑟𝑔𝑚𝑎𝑥</m:t>
                            </m:r>
                          </m:e>
                          <m:lim>
                            <m:r>
                              <a:rPr lang="en-US" altLang="zh-TW" i="1">
                                <a:latin typeface="Cambria Math"/>
                              </a:rPr>
                              <m:t>𝑐𝑜𝑛𝑡𝑖𝑛𝑢𝑒</m:t>
                            </m:r>
                            <m:r>
                              <a:rPr lang="en-US" altLang="zh-TW" i="1">
                                <a:latin typeface="Cambria Math"/>
                              </a:rPr>
                              <m:t>_3_</m:t>
                            </m:r>
                            <m:r>
                              <a:rPr lang="en-US" altLang="zh-TW" i="1">
                                <a:latin typeface="Cambria Math"/>
                              </a:rPr>
                              <m:t>𝑠𝑒𝑛𝑡𝑠</m:t>
                            </m:r>
                          </m:lim>
                        </m:limLow>
                      </m:fName>
                      <m:e>
                        <m:r>
                          <a:rPr lang="en-US" altLang="zh-TW" i="1">
                            <a:latin typeface="Cambria Math"/>
                          </a:rPr>
                          <m:t>𝑚𝑎𝑡𝑐h</m:t>
                        </m:r>
                        <m:r>
                          <a:rPr lang="en-US" altLang="zh-TW" i="1">
                            <a:latin typeface="Cambria Math"/>
                          </a:rPr>
                          <m:t>(</m:t>
                        </m:r>
                        <m:r>
                          <a:rPr lang="en-US" altLang="zh-TW" i="1">
                            <a:latin typeface="Cambria Math"/>
                          </a:rPr>
                          <m:t>𝑞𝑢𝑒𝑠𝑡𝑖𝑜𝑛</m:t>
                        </m:r>
                        <m:r>
                          <a:rPr lang="en-US" altLang="zh-TW" i="1">
                            <a:latin typeface="Cambria Math"/>
                          </a:rPr>
                          <m:t>,</m:t>
                        </m:r>
                        <m:r>
                          <a:rPr lang="en-US" altLang="zh-TW" i="1">
                            <a:latin typeface="Cambria Math"/>
                          </a:rPr>
                          <m:t>𝑐𝑜𝑛𝑡𝑖𝑛𝑢𝑒</m:t>
                        </m:r>
                        <m:r>
                          <a:rPr lang="en-US" altLang="zh-TW" i="1">
                            <a:latin typeface="Cambria Math"/>
                          </a:rPr>
                          <m:t>_3_</m:t>
                        </m:r>
                        <m:r>
                          <a:rPr lang="en-US" altLang="zh-TW" i="1">
                            <a:latin typeface="Cambria Math"/>
                          </a:rPr>
                          <m:t>𝑠𝑒𝑛𝑡𝑠</m:t>
                        </m:r>
                        <m:r>
                          <a:rPr lang="en-US" altLang="zh-TW" i="1">
                            <a:latin typeface="Cambria Math"/>
                          </a:rPr>
                          <m:t>)</m:t>
                        </m:r>
                      </m:e>
                    </m:func>
                  </m:oMath>
                </a14:m>
                <a:endParaRPr lang="en-US" altLang="zh-TW"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614893" y="1653330"/>
                <a:ext cx="5943294" cy="521681"/>
              </a:xfrm>
              <a:prstGeom prst="rect">
                <a:avLst/>
              </a:prstGeom>
              <a:blipFill rotWithShape="1">
                <a:blip r:embed="rId2"/>
                <a:stretch>
                  <a:fillRect l="-923" t="-581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620184" y="2270761"/>
                <a:ext cx="3837782" cy="485197"/>
              </a:xfrm>
              <a:prstGeom prst="rect">
                <a:avLst/>
              </a:prstGeom>
              <a:noFill/>
            </p:spPr>
            <p:txBody>
              <a:bodyPr wrap="none" rtlCol="0">
                <a:spAutoFit/>
              </a:bodyPr>
              <a:lstStyle/>
              <a:p>
                <a:r>
                  <a:rPr lang="en-US" altLang="zh-TW" dirty="0"/>
                  <a:t>answer=</a:t>
                </a:r>
                <a14:m>
                  <m:oMath xmlns:m="http://schemas.openxmlformats.org/officeDocument/2006/math">
                    <m:func>
                      <m:funcPr>
                        <m:ctrlPr>
                          <a:rPr lang="en-US" altLang="zh-TW" i="1">
                            <a:latin typeface="Cambria Math"/>
                          </a:rPr>
                        </m:ctrlPr>
                      </m:funcPr>
                      <m:fName>
                        <m:limLow>
                          <m:limLowPr>
                            <m:ctrlPr>
                              <a:rPr lang="en-US" altLang="zh-TW" i="1">
                                <a:latin typeface="Cambria Math"/>
                              </a:rPr>
                            </m:ctrlPr>
                          </m:limLowPr>
                          <m:e>
                            <m:r>
                              <m:rPr>
                                <m:sty m:val="p"/>
                              </m:rPr>
                              <a:rPr lang="en-US" altLang="zh-TW">
                                <a:latin typeface="Cambria Math"/>
                              </a:rPr>
                              <m:t>max</m:t>
                            </m:r>
                          </m:e>
                          <m:lim>
                            <m:r>
                              <a:rPr lang="en-US" altLang="zh-TW" i="1">
                                <a:latin typeface="Cambria Math"/>
                              </a:rPr>
                              <m:t>𝑜𝑝𝑡𝑖𝑜𝑛</m:t>
                            </m:r>
                          </m:lim>
                        </m:limLow>
                      </m:fName>
                      <m:e>
                        <m:r>
                          <a:rPr lang="en-US" altLang="zh-TW" i="1">
                            <a:latin typeface="Cambria Math"/>
                          </a:rPr>
                          <m:t>𝑚𝑎𝑡𝑐h</m:t>
                        </m:r>
                        <m:r>
                          <a:rPr lang="en-US" altLang="zh-TW" i="1">
                            <a:latin typeface="Cambria Math"/>
                          </a:rPr>
                          <m:t>(</m:t>
                        </m:r>
                        <m:r>
                          <a:rPr lang="en-US" altLang="zh-TW" i="1">
                            <a:latin typeface="Cambria Math"/>
                          </a:rPr>
                          <m:t>𝑜𝑝𝑡𝑖𝑜𝑛</m:t>
                        </m:r>
                        <m:r>
                          <a:rPr lang="en-US" altLang="zh-TW" i="1">
                            <a:latin typeface="Cambria Math"/>
                          </a:rPr>
                          <m:t>,</m:t>
                        </m:r>
                        <m:r>
                          <a:rPr lang="en-US" altLang="zh-TW" i="1">
                            <a:latin typeface="Cambria Math"/>
                          </a:rPr>
                          <m:t>𝑟𝑎𝑛𝑔𝑒</m:t>
                        </m:r>
                        <m:r>
                          <a:rPr lang="en-US" altLang="zh-TW" i="1">
                            <a:latin typeface="Cambria Math"/>
                          </a:rPr>
                          <m:t>)</m:t>
                        </m:r>
                      </m:e>
                    </m:func>
                  </m:oMath>
                </a14:m>
                <a:endParaRPr lang="en-US" altLang="zh-TW"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20184" y="2270761"/>
                <a:ext cx="3837782" cy="485197"/>
              </a:xfrm>
              <a:prstGeom prst="rect">
                <a:avLst/>
              </a:prstGeom>
              <a:blipFill rotWithShape="1">
                <a:blip r:embed="rId3"/>
                <a:stretch>
                  <a:fillRect l="-1431" t="-6329" r="-159" b="-50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643093" y="2993531"/>
                <a:ext cx="4662751" cy="672941"/>
              </a:xfrm>
              <a:prstGeom prst="rect">
                <a:avLst/>
              </a:prstGeom>
              <a:noFill/>
            </p:spPr>
            <p:txBody>
              <a:bodyPr wrap="none" rtlCol="0">
                <a:spAutoFit/>
              </a:bodyPr>
              <a:lstStyle/>
              <a:p>
                <a14:m>
                  <m:oMath xmlns:m="http://schemas.openxmlformats.org/officeDocument/2006/math">
                    <m:r>
                      <a:rPr lang="en-US" altLang="zh-TW" i="1">
                        <a:latin typeface="Cambria Math"/>
                      </a:rPr>
                      <m:t>𝑚𝑎𝑡𝑐h</m:t>
                    </m:r>
                  </m:oMath>
                </a14:m>
                <a:r>
                  <a:rPr lang="en-US" altLang="zh-TW" dirty="0"/>
                  <a:t>(A,B)=</a:t>
                </a:r>
                <a14:m>
                  <m:oMath xmlns:m="http://schemas.openxmlformats.org/officeDocument/2006/math">
                    <m:nary>
                      <m:naryPr>
                        <m:chr m:val="∑"/>
                        <m:supHide m:val="on"/>
                        <m:ctrlPr>
                          <a:rPr lang="en-US" altLang="zh-TW" i="1">
                            <a:latin typeface="Cambria Math"/>
                          </a:rPr>
                        </m:ctrlPr>
                      </m:naryPr>
                      <m:sub>
                        <m:r>
                          <m:rPr>
                            <m:brk m:alnAt="7"/>
                          </m:rPr>
                          <a:rPr lang="en-US" altLang="zh-TW" i="1">
                            <a:latin typeface="Cambria Math"/>
                          </a:rPr>
                          <m:t>𝑠</m:t>
                        </m:r>
                        <m:r>
                          <a:rPr lang="en-US" altLang="zh-TW" i="1">
                            <a:latin typeface="Cambria Math"/>
                          </a:rPr>
                          <m:t>𝑐𝑜𝑝𝑒</m:t>
                        </m:r>
                        <m:r>
                          <a:rPr lang="zh-TW" altLang="en-US" i="1">
                            <a:latin typeface="Cambria Math"/>
                          </a:rPr>
                          <m:t>∈</m:t>
                        </m:r>
                        <m:r>
                          <a:rPr lang="en-US" altLang="zh-TW" i="1">
                            <a:latin typeface="Cambria Math"/>
                          </a:rPr>
                          <m:t>𝐴</m:t>
                        </m:r>
                      </m:sub>
                      <m:sup/>
                      <m:e>
                        <m:r>
                          <a:rPr lang="en-US" altLang="zh-TW" i="1">
                            <a:latin typeface="Cambria Math"/>
                          </a:rPr>
                          <m:t>𝑚𝑎𝑡𝑐h</m:t>
                        </m:r>
                        <m:r>
                          <a:rPr lang="en-US" altLang="zh-TW" i="1">
                            <a:latin typeface="Cambria Math"/>
                          </a:rPr>
                          <m:t>_</m:t>
                        </m:r>
                        <m:r>
                          <a:rPr lang="en-US" altLang="zh-TW" i="1">
                            <a:latin typeface="Cambria Math"/>
                          </a:rPr>
                          <m:t>𝑠𝑐𝑜𝑟𝑒</m:t>
                        </m:r>
                        <m:r>
                          <a:rPr lang="en-US" altLang="zh-TW" i="1">
                            <a:latin typeface="Cambria Math"/>
                          </a:rPr>
                          <m:t>(</m:t>
                        </m:r>
                        <m:r>
                          <a:rPr lang="en-US" altLang="zh-TW" i="1">
                            <a:latin typeface="Cambria Math"/>
                          </a:rPr>
                          <m:t>𝑠𝑐𝑜𝑝𝑒</m:t>
                        </m:r>
                        <m:r>
                          <a:rPr lang="en-US" altLang="zh-TW" i="1">
                            <a:latin typeface="Cambria Math"/>
                          </a:rPr>
                          <m:t>,</m:t>
                        </m:r>
                        <m:r>
                          <a:rPr lang="en-US" altLang="zh-TW" i="1">
                            <a:latin typeface="Cambria Math"/>
                          </a:rPr>
                          <m:t>𝐵</m:t>
                        </m:r>
                        <m:r>
                          <a:rPr lang="en-US" altLang="zh-TW" i="1">
                            <a:latin typeface="Cambria Math"/>
                          </a:rPr>
                          <m:t>)</m:t>
                        </m:r>
                      </m:e>
                    </m:nary>
                  </m:oMath>
                </a14:m>
                <a:endParaRPr lang="en-US" altLang="zh-TW" dirty="0"/>
              </a:p>
              <a:p>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643093" y="2993531"/>
                <a:ext cx="4662751" cy="672941"/>
              </a:xfrm>
              <a:prstGeom prst="rect">
                <a:avLst/>
              </a:prstGeom>
              <a:blipFill rotWithShape="1">
                <a:blip r:embed="rId4"/>
                <a:stretch>
                  <a:fillRect t="-65455" b="-58182"/>
                </a:stretch>
              </a:blipFill>
            </p:spPr>
            <p:txBody>
              <a:bodyPr/>
              <a:lstStyle/>
              <a:p>
                <a:r>
                  <a:rPr lang="zh-TW" altLang="en-US">
                    <a:noFill/>
                  </a:rPr>
                  <a:t> </a:t>
                </a:r>
              </a:p>
            </p:txBody>
          </p:sp>
        </mc:Fallback>
      </mc:AlternateContent>
      <p:cxnSp>
        <p:nvCxnSpPr>
          <p:cNvPr id="11" name="直線單箭頭接點 10"/>
          <p:cNvCxnSpPr/>
          <p:nvPr/>
        </p:nvCxnSpPr>
        <p:spPr>
          <a:xfrm>
            <a:off x="1984953" y="4042210"/>
            <a:ext cx="0" cy="1907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592776551"/>
                  </p:ext>
                </p:extLst>
              </p:nvPr>
            </p:nvGraphicFramePr>
            <p:xfrm>
              <a:off x="2254984" y="3747162"/>
              <a:ext cx="4708843" cy="2499360"/>
            </p:xfrm>
            <a:graphic>
              <a:graphicData uri="http://schemas.openxmlformats.org/drawingml/2006/table">
                <a:tbl>
                  <a:tblPr firstRow="1" bandRow="1">
                    <a:tableStyleId>{5C22544A-7EE6-4342-B048-85BDC9FD1C3A}</a:tableStyleId>
                  </a:tblPr>
                  <a:tblGrid>
                    <a:gridCol w="1627823">
                      <a:extLst>
                        <a:ext uri="{9D8B030D-6E8A-4147-A177-3AD203B41FA5}">
                          <a16:colId xmlns="" xmlns:a16="http://schemas.microsoft.com/office/drawing/2014/main" val="20000"/>
                        </a:ext>
                      </a:extLst>
                    </a:gridCol>
                    <a:gridCol w="1864360">
                      <a:extLst>
                        <a:ext uri="{9D8B030D-6E8A-4147-A177-3AD203B41FA5}">
                          <a16:colId xmlns="" xmlns:a16="http://schemas.microsoft.com/office/drawing/2014/main" val="20001"/>
                        </a:ext>
                      </a:extLst>
                    </a:gridCol>
                    <a:gridCol w="1216660">
                      <a:extLst>
                        <a:ext uri="{9D8B030D-6E8A-4147-A177-3AD203B41FA5}">
                          <a16:colId xmlns="" xmlns:a16="http://schemas.microsoft.com/office/drawing/2014/main" val="20002"/>
                        </a:ext>
                      </a:extLst>
                    </a:gridCol>
                  </a:tblGrid>
                  <a:tr h="278130">
                    <a:tc>
                      <a:txBody>
                        <a:bodyPr/>
                        <a:lstStyle/>
                        <a:p>
                          <a:r>
                            <a:rPr lang="en-US" altLang="zh-TW" sz="1600" dirty="0" err="1"/>
                            <a:t>match_score</a:t>
                          </a:r>
                          <a:endParaRPr lang="zh-TW" altLang="en-US" sz="1600" dirty="0"/>
                        </a:p>
                      </a:txBody>
                      <a:tcPr marL="68580" marR="68580" marT="34290" marB="34290"/>
                    </a:tc>
                    <a:tc>
                      <a:txBody>
                        <a:bodyPr/>
                        <a:lstStyle/>
                        <a:p>
                          <a:r>
                            <a:rPr lang="en-US" altLang="zh-TW" sz="1600" dirty="0"/>
                            <a:t>scope</a:t>
                          </a:r>
                          <a:endParaRPr lang="zh-TW" altLang="en-US" sz="1600" dirty="0"/>
                        </a:p>
                      </a:txBody>
                      <a:tcPr marL="68580" marR="68580" marT="34290" marB="34290"/>
                    </a:tc>
                    <a:tc>
                      <a:txBody>
                        <a:bodyPr/>
                        <a:lstStyle/>
                        <a:p>
                          <a:r>
                            <a:rPr lang="en-US" altLang="zh-TW" sz="1600" dirty="0"/>
                            <a:t>next pointer</a:t>
                          </a:r>
                          <a:endParaRPr lang="zh-TW" altLang="en-US" sz="1600" dirty="0"/>
                        </a:p>
                      </a:txBody>
                      <a:tcPr marL="68580" marR="68580" marT="34290" marB="34290"/>
                    </a:tc>
                    <a:extLst>
                      <a:ext uri="{0D108BD9-81ED-4DB2-BD59-A6C34878D82A}">
                        <a16:rowId xmlns="" xmlns:a16="http://schemas.microsoft.com/office/drawing/2014/main" val="10000"/>
                      </a:ext>
                    </a:extLst>
                  </a:tr>
                  <a:tr h="278130">
                    <a:tc>
                      <a:txBody>
                        <a:bodyPr/>
                        <a:lstStyle/>
                        <a:p>
                          <a:r>
                            <a:rPr lang="en-US" altLang="zh-TW" sz="1600" dirty="0"/>
                            <a:t>8 if </a:t>
                          </a:r>
                          <a:r>
                            <a:rPr lang="en-US" altLang="zh-TW" sz="1600" dirty="0" smtClean="0"/>
                            <a:t>scope </a:t>
                          </a:r>
                          <a14:m>
                            <m:oMath xmlns:m="http://schemas.openxmlformats.org/officeDocument/2006/math">
                              <m:r>
                                <m:rPr>
                                  <m:brk m:alnAt="7"/>
                                </m:rPr>
                                <a:rPr lang="zh-TW" altLang="en-US" sz="1600" i="1" smtClean="0">
                                  <a:latin typeface="Cambria Math"/>
                                </a:rPr>
                                <m:t>∈</m:t>
                              </m:r>
                              <m:r>
                                <a:rPr lang="en-US" altLang="zh-TW" sz="1600" b="0" i="1" smtClean="0">
                                  <a:latin typeface="Cambria Math"/>
                                </a:rPr>
                                <m:t>𝐵</m:t>
                              </m:r>
                            </m:oMath>
                          </a14:m>
                          <a:endParaRPr lang="zh-TW" altLang="en-US" sz="1600" dirty="0"/>
                        </a:p>
                      </a:txBody>
                      <a:tcPr marL="68580" marR="68580" marT="34290" marB="34290"/>
                    </a:tc>
                    <a:tc>
                      <a:txBody>
                        <a:bodyPr/>
                        <a:lstStyle/>
                        <a:p>
                          <a:r>
                            <a:rPr lang="en-US" altLang="zh-TW" sz="1600" dirty="0"/>
                            <a:t>W</a:t>
                          </a:r>
                          <a:r>
                            <a:rPr lang="en-US" altLang="zh-TW" sz="1600" baseline="-25000" dirty="0"/>
                            <a:t>i</a:t>
                          </a:r>
                          <a:r>
                            <a:rPr lang="en-US" altLang="zh-TW" sz="1600" baseline="0" dirty="0"/>
                            <a:t> </a:t>
                          </a:r>
                          <a:r>
                            <a:rPr lang="en-US" altLang="zh-TW" sz="1600" dirty="0"/>
                            <a:t>W</a:t>
                          </a:r>
                          <a:r>
                            <a:rPr lang="en-US" altLang="zh-TW" sz="1600" baseline="-25000" dirty="0"/>
                            <a:t>i+1 </a:t>
                          </a:r>
                          <a:r>
                            <a:rPr lang="en-US" altLang="zh-TW" sz="1600" dirty="0"/>
                            <a:t>W</a:t>
                          </a:r>
                          <a:r>
                            <a:rPr lang="en-US" altLang="zh-TW" sz="1600" baseline="-25000" dirty="0"/>
                            <a:t>i+2 </a:t>
                          </a:r>
                          <a:r>
                            <a:rPr lang="en-US" altLang="zh-TW" sz="1600" dirty="0"/>
                            <a:t>W</a:t>
                          </a:r>
                          <a:r>
                            <a:rPr lang="en-US" altLang="zh-TW" sz="1600" baseline="-25000" dirty="0"/>
                            <a:t>i+3</a:t>
                          </a:r>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W</a:t>
                          </a:r>
                          <a:r>
                            <a:rPr lang="en-US" altLang="zh-TW" sz="1600" baseline="-25000" dirty="0"/>
                            <a:t>i+4</a:t>
                          </a:r>
                          <a:endParaRPr lang="zh-TW" altLang="en-US" sz="1600" dirty="0"/>
                        </a:p>
                      </a:txBody>
                      <a:tcPr marL="68580" marR="68580" marT="34290" marB="34290"/>
                    </a:tc>
                    <a:extLst>
                      <a:ext uri="{0D108BD9-81ED-4DB2-BD59-A6C34878D82A}">
                        <a16:rowId xmlns="" xmlns:a16="http://schemas.microsoft.com/office/drawing/2014/main" val="1000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5 if </a:t>
                          </a:r>
                          <a:r>
                            <a:rPr lang="en-US" altLang="zh-TW" sz="1600" dirty="0" smtClean="0"/>
                            <a:t>scope </a:t>
                          </a:r>
                          <a14:m>
                            <m:oMath xmlns:m="http://schemas.openxmlformats.org/officeDocument/2006/math">
                              <m:r>
                                <m:rPr>
                                  <m:brk m:alnAt="7"/>
                                </m:rPr>
                                <a:rPr lang="zh-TW" altLang="en-US" sz="1600" i="1" smtClean="0">
                                  <a:latin typeface="Cambria Math"/>
                                </a:rPr>
                                <m:t>∈</m:t>
                              </m:r>
                              <m:r>
                                <a:rPr lang="en-US" altLang="zh-TW" sz="1600" b="0" i="1" smtClean="0">
                                  <a:latin typeface="Cambria Math"/>
                                </a:rPr>
                                <m:t>𝐵</m:t>
                              </m:r>
                            </m:oMath>
                          </a14:m>
                          <a:endParaRPr lang="zh-TW" altLang="en-US" sz="1600" dirty="0"/>
                        </a:p>
                      </a:txBody>
                      <a:tcPr marL="68580" marR="68580" marT="34290" marB="34290"/>
                    </a:tc>
                    <a:tc>
                      <a:txBody>
                        <a:bodyPr/>
                        <a:lstStyle/>
                        <a:p>
                          <a:r>
                            <a:rPr lang="en-US" altLang="zh-TW" sz="1600" dirty="0"/>
                            <a:t>W</a:t>
                          </a:r>
                          <a:r>
                            <a:rPr lang="en-US" altLang="zh-TW" sz="1600" baseline="-25000" dirty="0"/>
                            <a:t>i</a:t>
                          </a:r>
                          <a:r>
                            <a:rPr lang="en-US" altLang="zh-TW" sz="1600" baseline="0" dirty="0"/>
                            <a:t> </a:t>
                          </a:r>
                          <a:r>
                            <a:rPr lang="en-US" altLang="zh-TW" sz="1600" dirty="0"/>
                            <a:t>W</a:t>
                          </a:r>
                          <a:r>
                            <a:rPr lang="en-US" altLang="zh-TW" sz="1600" baseline="-25000" dirty="0"/>
                            <a:t>i+1 </a:t>
                          </a:r>
                          <a:r>
                            <a:rPr lang="en-US" altLang="zh-TW" sz="1600" dirty="0"/>
                            <a:t>W</a:t>
                          </a:r>
                          <a:r>
                            <a:rPr lang="en-US" altLang="zh-TW" sz="1600" baseline="-25000" dirty="0"/>
                            <a:t>i+2 </a:t>
                          </a:r>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W</a:t>
                          </a:r>
                          <a:r>
                            <a:rPr lang="en-US" altLang="zh-TW" sz="1600" baseline="-25000" dirty="0"/>
                            <a:t>i+3</a:t>
                          </a:r>
                          <a:endParaRPr lang="zh-TW" altLang="en-US" sz="1600" dirty="0"/>
                        </a:p>
                      </a:txBody>
                      <a:tcPr marL="68580" marR="68580" marT="34290" marB="34290"/>
                    </a:tc>
                    <a:extLst>
                      <a:ext uri="{0D108BD9-81ED-4DB2-BD59-A6C34878D82A}">
                        <a16:rowId xmlns="" xmlns:a16="http://schemas.microsoft.com/office/drawing/2014/main" val="1000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3 if </a:t>
                          </a:r>
                          <a:r>
                            <a:rPr lang="en-US" altLang="zh-TW" sz="1600" dirty="0" smtClean="0"/>
                            <a:t>scope </a:t>
                          </a:r>
                          <a14:m>
                            <m:oMath xmlns:m="http://schemas.openxmlformats.org/officeDocument/2006/math">
                              <m:r>
                                <m:rPr>
                                  <m:brk m:alnAt="7"/>
                                </m:rPr>
                                <a:rPr lang="zh-TW" altLang="en-US" sz="1600" i="1" smtClean="0">
                                  <a:latin typeface="Cambria Math"/>
                                </a:rPr>
                                <m:t>∈</m:t>
                              </m:r>
                              <m:r>
                                <a:rPr lang="en-US" altLang="zh-TW" sz="1600" b="0" i="1" smtClean="0">
                                  <a:latin typeface="Cambria Math"/>
                                </a:rPr>
                                <m:t>𝐵</m:t>
                              </m:r>
                            </m:oMath>
                          </a14:m>
                          <a:endParaRPr lang="zh-TW" altLang="en-US" sz="1600" dirty="0"/>
                        </a:p>
                      </a:txBody>
                      <a:tcPr marL="68580" marR="68580" marT="34290" marB="34290"/>
                    </a:tc>
                    <a:tc>
                      <a:txBody>
                        <a:bodyPr/>
                        <a:lstStyle/>
                        <a:p>
                          <a:r>
                            <a:rPr lang="en-US" altLang="zh-TW" sz="1600" dirty="0"/>
                            <a:t>W</a:t>
                          </a:r>
                          <a:r>
                            <a:rPr lang="en-US" altLang="zh-TW" sz="1600" baseline="-25000" dirty="0"/>
                            <a:t>i</a:t>
                          </a:r>
                          <a:r>
                            <a:rPr lang="en-US" altLang="zh-TW" sz="1600" baseline="0" dirty="0"/>
                            <a:t> </a:t>
                          </a:r>
                          <a:r>
                            <a:rPr lang="en-US" altLang="zh-TW" sz="1600" dirty="0"/>
                            <a:t>W</a:t>
                          </a:r>
                          <a:r>
                            <a:rPr lang="en-US" altLang="zh-TW" sz="1600" baseline="-25000" dirty="0"/>
                            <a:t>i+1 </a:t>
                          </a:r>
                          <a:endParaRPr lang="zh-TW" altLang="en-US" sz="1600" dirty="0"/>
                        </a:p>
                      </a:txBody>
                      <a:tcPr marL="68580" marR="68580" marT="34290" marB="34290"/>
                    </a:tc>
                    <a:tc>
                      <a:txBody>
                        <a:bodyPr/>
                        <a:lstStyle/>
                        <a:p>
                          <a:r>
                            <a:rPr lang="en-US" altLang="zh-TW" sz="1600" dirty="0"/>
                            <a:t>W</a:t>
                          </a:r>
                          <a:r>
                            <a:rPr lang="en-US" altLang="zh-TW" sz="1600" baseline="-25000" dirty="0"/>
                            <a:t>i+2</a:t>
                          </a:r>
                          <a:endParaRPr lang="zh-TW" altLang="en-US" sz="1600" dirty="0"/>
                        </a:p>
                      </a:txBody>
                      <a:tcPr marL="68580" marR="68580" marT="34290" marB="34290"/>
                    </a:tc>
                    <a:extLst>
                      <a:ext uri="{0D108BD9-81ED-4DB2-BD59-A6C34878D82A}">
                        <a16:rowId xmlns="" xmlns:a16="http://schemas.microsoft.com/office/drawing/2014/main" val="1000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1 if scope</a:t>
                          </a:r>
                          <a14:m>
                            <m:oMath xmlns:m="http://schemas.openxmlformats.org/officeDocument/2006/math">
                              <m:r>
                                <a:rPr lang="en-US" altLang="zh-TW" sz="1600" b="0" i="0" smtClean="0">
                                  <a:latin typeface="Cambria Math"/>
                                </a:rPr>
                                <m:t> </m:t>
                              </m:r>
                              <m:r>
                                <m:rPr>
                                  <m:brk m:alnAt="7"/>
                                </m:rPr>
                                <a:rPr lang="zh-TW" altLang="en-US" sz="1600" i="1" smtClean="0">
                                  <a:latin typeface="Cambria Math"/>
                                </a:rPr>
                                <m:t>∈</m:t>
                              </m:r>
                              <m:r>
                                <a:rPr lang="en-US" altLang="zh-TW" sz="1600" b="0" i="1" smtClean="0">
                                  <a:latin typeface="Cambria Math"/>
                                </a:rPr>
                                <m:t>𝐵</m:t>
                              </m:r>
                            </m:oMath>
                          </a14:m>
                          <a:endParaRPr lang="zh-TW" altLang="en-US" sz="1600" dirty="0"/>
                        </a:p>
                      </a:txBody>
                      <a:tcPr marL="68580" marR="68580" marT="34290" marB="34290"/>
                    </a:tc>
                    <a:tc>
                      <a:txBody>
                        <a:bodyPr/>
                        <a:lstStyle/>
                        <a:p>
                          <a:r>
                            <a:rPr lang="en-US" altLang="zh-TW" sz="1600" dirty="0"/>
                            <a:t>W</a:t>
                          </a:r>
                          <a:r>
                            <a:rPr lang="en-US" altLang="zh-TW" sz="1600" baseline="-25000" dirty="0"/>
                            <a:t>i</a:t>
                          </a:r>
                          <a:endParaRPr lang="zh-TW" altLang="en-US" sz="1600" dirty="0"/>
                        </a:p>
                      </a:txBody>
                      <a:tcPr marL="68580" marR="68580" marT="34290" marB="34290"/>
                    </a:tc>
                    <a:tc>
                      <a:txBody>
                        <a:bodyPr/>
                        <a:lstStyle/>
                        <a:p>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 xmlns:a16="http://schemas.microsoft.com/office/drawing/2014/main" val="10004"/>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0.5 if scope</a:t>
                          </a:r>
                          <a14:m>
                            <m:oMath xmlns:m="http://schemas.openxmlformats.org/officeDocument/2006/math">
                              <m:r>
                                <a:rPr lang="en-US" altLang="zh-TW" sz="1600" b="0" i="0" smtClean="0">
                                  <a:latin typeface="Cambria Math"/>
                                </a:rPr>
                                <m:t> </m:t>
                              </m:r>
                              <m:r>
                                <m:rPr>
                                  <m:brk m:alnAt="7"/>
                                </m:rPr>
                                <a:rPr lang="zh-TW" altLang="en-US" sz="1600" i="1" smtClean="0">
                                  <a:latin typeface="Cambria Math"/>
                                </a:rPr>
                                <m:t>∈</m:t>
                              </m:r>
                              <m:r>
                                <a:rPr lang="en-US" altLang="zh-TW" sz="1600" b="0" i="1" smtClean="0">
                                  <a:latin typeface="Cambria Math"/>
                                </a:rPr>
                                <m:t>𝐵</m:t>
                              </m:r>
                            </m:oMath>
                          </a14:m>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aseline="0" dirty="0"/>
                            <a:t>C</a:t>
                          </a:r>
                          <a:r>
                            <a:rPr lang="en-US" altLang="zh-TW" sz="1600" baseline="-25000" dirty="0"/>
                            <a:t>1</a:t>
                          </a:r>
                          <a:r>
                            <a:rPr lang="en-US" altLang="zh-TW" sz="1600" baseline="0" dirty="0"/>
                            <a:t>(</a:t>
                          </a:r>
                          <a:r>
                            <a:rPr lang="en-US" altLang="zh-TW" sz="1600" dirty="0"/>
                            <a:t>W</a:t>
                          </a:r>
                          <a:r>
                            <a:rPr lang="en-US" altLang="zh-TW" sz="1600" baseline="-25000" dirty="0"/>
                            <a:t>i</a:t>
                          </a:r>
                          <a:r>
                            <a:rPr lang="en-US" altLang="zh-TW" sz="1600" baseline="0" dirty="0"/>
                            <a:t>) C</a:t>
                          </a:r>
                          <a:r>
                            <a:rPr lang="en-US" altLang="zh-TW" sz="1600" baseline="-25000" dirty="0"/>
                            <a:t>2</a:t>
                          </a:r>
                          <a:r>
                            <a:rPr lang="en-US" altLang="zh-TW" sz="1600" baseline="0" dirty="0"/>
                            <a:t>(</a:t>
                          </a:r>
                          <a:r>
                            <a:rPr lang="en-US" altLang="zh-TW" sz="1600" dirty="0"/>
                            <a:t>W</a:t>
                          </a:r>
                          <a:r>
                            <a:rPr lang="en-US" altLang="zh-TW" sz="1600" baseline="-25000" dirty="0"/>
                            <a:t>i</a:t>
                          </a:r>
                          <a:r>
                            <a:rPr lang="en-US" altLang="zh-TW" sz="1600" baseline="0" dirty="0"/>
                            <a:t>)…</a:t>
                          </a:r>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 xmlns:a16="http://schemas.microsoft.com/office/drawing/2014/main" val="10005"/>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0.25 if scope</a:t>
                          </a:r>
                          <a14:m>
                            <m:oMath xmlns:m="http://schemas.openxmlformats.org/officeDocument/2006/math">
                              <m:r>
                                <a:rPr lang="en-US" altLang="zh-TW" sz="1600" b="0" i="0" smtClean="0">
                                  <a:latin typeface="Cambria Math"/>
                                </a:rPr>
                                <m:t> </m:t>
                              </m:r>
                              <m:r>
                                <m:rPr>
                                  <m:brk m:alnAt="7"/>
                                </m:rPr>
                                <a:rPr lang="zh-TW" altLang="en-US" sz="1600" i="1" smtClean="0">
                                  <a:latin typeface="Cambria Math"/>
                                </a:rPr>
                                <m:t>∈</m:t>
                              </m:r>
                              <m:r>
                                <a:rPr lang="en-US" altLang="zh-TW" sz="1600" b="0" i="1" smtClean="0">
                                  <a:latin typeface="Cambria Math"/>
                                </a:rPr>
                                <m:t>𝐵</m:t>
                              </m:r>
                            </m:oMath>
                          </a14:m>
                          <a:endParaRPr lang="zh-TW" altLang="en-US" sz="1600" dirty="0"/>
                        </a:p>
                      </a:txBody>
                      <a:tcPr marL="68580" marR="68580" marT="34290" marB="34290"/>
                    </a:tc>
                    <a:tc>
                      <a:txBody>
                        <a:bodyPr/>
                        <a:lstStyle/>
                        <a:p>
                          <a:r>
                            <a:rPr lang="en-US" altLang="zh-TW" sz="1600" dirty="0"/>
                            <a:t>f(</a:t>
                          </a:r>
                          <a:r>
                            <a:rPr lang="en-US" altLang="zh-TW" sz="1600" baseline="0" dirty="0"/>
                            <a:t>C</a:t>
                          </a:r>
                          <a:r>
                            <a:rPr lang="en-US" altLang="zh-TW" sz="1600" baseline="-25000" dirty="0"/>
                            <a:t>1</a:t>
                          </a:r>
                          <a:r>
                            <a:rPr lang="en-US" altLang="zh-TW" sz="1600" baseline="0" dirty="0"/>
                            <a:t>(</a:t>
                          </a:r>
                          <a:r>
                            <a:rPr lang="en-US" altLang="zh-TW" sz="1600" dirty="0"/>
                            <a:t>W</a:t>
                          </a:r>
                          <a:r>
                            <a:rPr lang="en-US" altLang="zh-TW" sz="1600" baseline="-25000" dirty="0"/>
                            <a:t>i</a:t>
                          </a:r>
                          <a:r>
                            <a:rPr lang="en-US" altLang="zh-TW" sz="1600" baseline="0" dirty="0"/>
                            <a:t>)</a:t>
                          </a:r>
                          <a:r>
                            <a:rPr lang="en-US" altLang="zh-TW" sz="1600" dirty="0"/>
                            <a:t>), f(</a:t>
                          </a:r>
                          <a:r>
                            <a:rPr lang="en-US" altLang="zh-TW" sz="1600" baseline="0" dirty="0"/>
                            <a:t>C</a:t>
                          </a:r>
                          <a:r>
                            <a:rPr lang="en-US" altLang="zh-TW" sz="1600" baseline="-25000" dirty="0"/>
                            <a:t>2</a:t>
                          </a:r>
                          <a:r>
                            <a:rPr lang="en-US" altLang="zh-TW" sz="1600" baseline="0" dirty="0"/>
                            <a:t>(</a:t>
                          </a:r>
                          <a:r>
                            <a:rPr lang="en-US" altLang="zh-TW" sz="1600" dirty="0"/>
                            <a:t>W</a:t>
                          </a:r>
                          <a:r>
                            <a:rPr lang="en-US" altLang="zh-TW" sz="1600" baseline="-25000" dirty="0"/>
                            <a:t>i</a:t>
                          </a:r>
                          <a:r>
                            <a:rPr lang="en-US" altLang="zh-TW" sz="1600" baseline="0" dirty="0"/>
                            <a:t>)</a:t>
                          </a:r>
                          <a:r>
                            <a:rPr lang="en-US" altLang="zh-TW" sz="1600" dirty="0"/>
                            <a:t>) …</a:t>
                          </a:r>
                          <a:endParaRPr lang="zh-TW" altLang="en-US" sz="1600" dirty="0"/>
                        </a:p>
                      </a:txBody>
                      <a:tcPr marL="68580" marR="68580" marT="34290" marB="34290"/>
                    </a:tc>
                    <a:tc>
                      <a:txBody>
                        <a:bodyPr/>
                        <a:lstStyle/>
                        <a:p>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 xmlns:a16="http://schemas.microsoft.com/office/drawing/2014/main" val="10006"/>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0 otherwise</a:t>
                          </a:r>
                          <a:endParaRPr lang="zh-TW" altLang="en-US" sz="1600" dirty="0"/>
                        </a:p>
                      </a:txBody>
                      <a:tcPr marL="68580" marR="68580" marT="34290" marB="34290"/>
                    </a:tc>
                    <a:tc>
                      <a:txBody>
                        <a:bodyPr/>
                        <a:lstStyle/>
                        <a:p>
                          <a:endParaRPr lang="zh-TW" altLang="en-US" sz="1600" dirty="0"/>
                        </a:p>
                      </a:txBody>
                      <a:tcPr marL="68580" marR="68580" marT="34290" marB="34290"/>
                    </a:tc>
                    <a:tc>
                      <a:txBody>
                        <a:bodyPr/>
                        <a:lstStyle/>
                        <a:p>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 xmlns:a16="http://schemas.microsoft.com/office/drawing/2014/main" val="10007"/>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592776551"/>
                  </p:ext>
                </p:extLst>
              </p:nvPr>
            </p:nvGraphicFramePr>
            <p:xfrm>
              <a:off x="2254984" y="3747162"/>
              <a:ext cx="4708843" cy="2499360"/>
            </p:xfrm>
            <a:graphic>
              <a:graphicData uri="http://schemas.openxmlformats.org/drawingml/2006/table">
                <a:tbl>
                  <a:tblPr firstRow="1" bandRow="1">
                    <a:tableStyleId>{5C22544A-7EE6-4342-B048-85BDC9FD1C3A}</a:tableStyleId>
                  </a:tblPr>
                  <a:tblGrid>
                    <a:gridCol w="1627823">
                      <a:extLst>
                        <a:ext uri="{9D8B030D-6E8A-4147-A177-3AD203B41FA5}">
                          <a16:colId xmlns:a16="http://schemas.microsoft.com/office/drawing/2014/main" xmlns:a14="http://schemas.microsoft.com/office/drawing/2010/main" xmlns="" val="20000"/>
                        </a:ext>
                      </a:extLst>
                    </a:gridCol>
                    <a:gridCol w="1864360">
                      <a:extLst>
                        <a:ext uri="{9D8B030D-6E8A-4147-A177-3AD203B41FA5}">
                          <a16:colId xmlns:a16="http://schemas.microsoft.com/office/drawing/2014/main" xmlns:a14="http://schemas.microsoft.com/office/drawing/2010/main" xmlns="" val="20001"/>
                        </a:ext>
                      </a:extLst>
                    </a:gridCol>
                    <a:gridCol w="1216660">
                      <a:extLst>
                        <a:ext uri="{9D8B030D-6E8A-4147-A177-3AD203B41FA5}">
                          <a16:colId xmlns:a16="http://schemas.microsoft.com/office/drawing/2014/main" xmlns:a14="http://schemas.microsoft.com/office/drawing/2010/main" xmlns="" val="20002"/>
                        </a:ext>
                      </a:extLst>
                    </a:gridCol>
                  </a:tblGrid>
                  <a:tr h="312420">
                    <a:tc>
                      <a:txBody>
                        <a:bodyPr/>
                        <a:lstStyle/>
                        <a:p>
                          <a:r>
                            <a:rPr lang="en-US" altLang="zh-TW" sz="1600" dirty="0" err="1"/>
                            <a:t>match_score</a:t>
                          </a:r>
                          <a:endParaRPr lang="zh-TW" altLang="en-US" sz="1600" dirty="0"/>
                        </a:p>
                      </a:txBody>
                      <a:tcPr marL="68580" marR="68580" marT="34290" marB="34290"/>
                    </a:tc>
                    <a:tc>
                      <a:txBody>
                        <a:bodyPr/>
                        <a:lstStyle/>
                        <a:p>
                          <a:r>
                            <a:rPr lang="en-US" altLang="zh-TW" sz="1600" dirty="0"/>
                            <a:t>scope</a:t>
                          </a:r>
                          <a:endParaRPr lang="zh-TW" altLang="en-US" sz="1600" dirty="0"/>
                        </a:p>
                      </a:txBody>
                      <a:tcPr marL="68580" marR="68580" marT="34290" marB="34290"/>
                    </a:tc>
                    <a:tc>
                      <a:txBody>
                        <a:bodyPr/>
                        <a:lstStyle/>
                        <a:p>
                          <a:r>
                            <a:rPr lang="en-US" altLang="zh-TW" sz="1600" dirty="0"/>
                            <a:t>next pointer</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0"/>
                      </a:ext>
                    </a:extLst>
                  </a:tr>
                  <a:tr h="312420">
                    <a:tc>
                      <a:txBody>
                        <a:bodyPr/>
                        <a:lstStyle/>
                        <a:p>
                          <a:endParaRPr lang="zh-TW"/>
                        </a:p>
                      </a:txBody>
                      <a:tcPr marL="68580" marR="68580" marT="34290" marB="34290">
                        <a:blipFill rotWithShape="1">
                          <a:blip r:embed="rId5"/>
                          <a:stretch>
                            <a:fillRect l="-375" t="-109615" r="-189513" b="-617308"/>
                          </a:stretch>
                        </a:blipFill>
                      </a:tcPr>
                    </a:tc>
                    <a:tc>
                      <a:txBody>
                        <a:bodyPr/>
                        <a:lstStyle/>
                        <a:p>
                          <a:r>
                            <a:rPr lang="en-US" altLang="zh-TW" sz="1600" dirty="0"/>
                            <a:t>W</a:t>
                          </a:r>
                          <a:r>
                            <a:rPr lang="en-US" altLang="zh-TW" sz="1600" baseline="-25000" dirty="0"/>
                            <a:t>i</a:t>
                          </a:r>
                          <a:r>
                            <a:rPr lang="en-US" altLang="zh-TW" sz="1600" baseline="0" dirty="0"/>
                            <a:t> </a:t>
                          </a:r>
                          <a:r>
                            <a:rPr lang="en-US" altLang="zh-TW" sz="1600" dirty="0"/>
                            <a:t>W</a:t>
                          </a:r>
                          <a:r>
                            <a:rPr lang="en-US" altLang="zh-TW" sz="1600" baseline="-25000" dirty="0"/>
                            <a:t>i+1 </a:t>
                          </a:r>
                          <a:r>
                            <a:rPr lang="en-US" altLang="zh-TW" sz="1600" dirty="0"/>
                            <a:t>W</a:t>
                          </a:r>
                          <a:r>
                            <a:rPr lang="en-US" altLang="zh-TW" sz="1600" baseline="-25000" dirty="0"/>
                            <a:t>i+2 </a:t>
                          </a:r>
                          <a:r>
                            <a:rPr lang="en-US" altLang="zh-TW" sz="1600" dirty="0"/>
                            <a:t>W</a:t>
                          </a:r>
                          <a:r>
                            <a:rPr lang="en-US" altLang="zh-TW" sz="1600" baseline="-25000" dirty="0"/>
                            <a:t>i+3</a:t>
                          </a:r>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W</a:t>
                          </a:r>
                          <a:r>
                            <a:rPr lang="en-US" altLang="zh-TW" sz="1600" baseline="-25000" dirty="0"/>
                            <a:t>i+4</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1"/>
                      </a:ext>
                    </a:extLst>
                  </a:tr>
                  <a:tr h="312420">
                    <a:tc>
                      <a:txBody>
                        <a:bodyPr/>
                        <a:lstStyle/>
                        <a:p>
                          <a:endParaRPr lang="zh-TW"/>
                        </a:p>
                      </a:txBody>
                      <a:tcPr marL="68580" marR="68580" marT="34290" marB="34290">
                        <a:blipFill rotWithShape="1">
                          <a:blip r:embed="rId5"/>
                          <a:stretch>
                            <a:fillRect l="-375" t="-213725" r="-189513" b="-529412"/>
                          </a:stretch>
                        </a:blipFill>
                      </a:tcPr>
                    </a:tc>
                    <a:tc>
                      <a:txBody>
                        <a:bodyPr/>
                        <a:lstStyle/>
                        <a:p>
                          <a:r>
                            <a:rPr lang="en-US" altLang="zh-TW" sz="1600" dirty="0"/>
                            <a:t>W</a:t>
                          </a:r>
                          <a:r>
                            <a:rPr lang="en-US" altLang="zh-TW" sz="1600" baseline="-25000" dirty="0"/>
                            <a:t>i</a:t>
                          </a:r>
                          <a:r>
                            <a:rPr lang="en-US" altLang="zh-TW" sz="1600" baseline="0" dirty="0"/>
                            <a:t> </a:t>
                          </a:r>
                          <a:r>
                            <a:rPr lang="en-US" altLang="zh-TW" sz="1600" dirty="0"/>
                            <a:t>W</a:t>
                          </a:r>
                          <a:r>
                            <a:rPr lang="en-US" altLang="zh-TW" sz="1600" baseline="-25000" dirty="0"/>
                            <a:t>i+1 </a:t>
                          </a:r>
                          <a:r>
                            <a:rPr lang="en-US" altLang="zh-TW" sz="1600" dirty="0"/>
                            <a:t>W</a:t>
                          </a:r>
                          <a:r>
                            <a:rPr lang="en-US" altLang="zh-TW" sz="1600" baseline="-25000" dirty="0"/>
                            <a:t>i+2 </a:t>
                          </a:r>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W</a:t>
                          </a:r>
                          <a:r>
                            <a:rPr lang="en-US" altLang="zh-TW" sz="1600" baseline="-25000" dirty="0"/>
                            <a:t>i+3</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2"/>
                      </a:ext>
                    </a:extLst>
                  </a:tr>
                  <a:tr h="312420">
                    <a:tc>
                      <a:txBody>
                        <a:bodyPr/>
                        <a:lstStyle/>
                        <a:p>
                          <a:endParaRPr lang="zh-TW"/>
                        </a:p>
                      </a:txBody>
                      <a:tcPr marL="68580" marR="68580" marT="34290" marB="34290">
                        <a:blipFill rotWithShape="1">
                          <a:blip r:embed="rId5"/>
                          <a:stretch>
                            <a:fillRect l="-375" t="-313725" r="-189513" b="-429412"/>
                          </a:stretch>
                        </a:blipFill>
                      </a:tcPr>
                    </a:tc>
                    <a:tc>
                      <a:txBody>
                        <a:bodyPr/>
                        <a:lstStyle/>
                        <a:p>
                          <a:r>
                            <a:rPr lang="en-US" altLang="zh-TW" sz="1600" dirty="0"/>
                            <a:t>W</a:t>
                          </a:r>
                          <a:r>
                            <a:rPr lang="en-US" altLang="zh-TW" sz="1600" baseline="-25000" dirty="0"/>
                            <a:t>i</a:t>
                          </a:r>
                          <a:r>
                            <a:rPr lang="en-US" altLang="zh-TW" sz="1600" baseline="0" dirty="0"/>
                            <a:t> </a:t>
                          </a:r>
                          <a:r>
                            <a:rPr lang="en-US" altLang="zh-TW" sz="1600" dirty="0"/>
                            <a:t>W</a:t>
                          </a:r>
                          <a:r>
                            <a:rPr lang="en-US" altLang="zh-TW" sz="1600" baseline="-25000" dirty="0"/>
                            <a:t>i+1 </a:t>
                          </a:r>
                          <a:endParaRPr lang="zh-TW" altLang="en-US" sz="1600" dirty="0"/>
                        </a:p>
                      </a:txBody>
                      <a:tcPr marL="68580" marR="68580" marT="34290" marB="34290"/>
                    </a:tc>
                    <a:tc>
                      <a:txBody>
                        <a:bodyPr/>
                        <a:lstStyle/>
                        <a:p>
                          <a:r>
                            <a:rPr lang="en-US" altLang="zh-TW" sz="1600" dirty="0"/>
                            <a:t>W</a:t>
                          </a:r>
                          <a:r>
                            <a:rPr lang="en-US" altLang="zh-TW" sz="1600" baseline="-25000" dirty="0"/>
                            <a:t>i+2</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3"/>
                      </a:ext>
                    </a:extLst>
                  </a:tr>
                  <a:tr h="312420">
                    <a:tc>
                      <a:txBody>
                        <a:bodyPr/>
                        <a:lstStyle/>
                        <a:p>
                          <a:endParaRPr lang="zh-TW"/>
                        </a:p>
                      </a:txBody>
                      <a:tcPr marL="68580" marR="68580" marT="34290" marB="34290">
                        <a:blipFill rotWithShape="1">
                          <a:blip r:embed="rId5"/>
                          <a:stretch>
                            <a:fillRect l="-375" t="-413725" r="-189513" b="-329412"/>
                          </a:stretch>
                        </a:blipFill>
                      </a:tcPr>
                    </a:tc>
                    <a:tc>
                      <a:txBody>
                        <a:bodyPr/>
                        <a:lstStyle/>
                        <a:p>
                          <a:r>
                            <a:rPr lang="en-US" altLang="zh-TW" sz="1600" dirty="0"/>
                            <a:t>W</a:t>
                          </a:r>
                          <a:r>
                            <a:rPr lang="en-US" altLang="zh-TW" sz="1600" baseline="-25000" dirty="0"/>
                            <a:t>i</a:t>
                          </a:r>
                          <a:endParaRPr lang="zh-TW" altLang="en-US" sz="1600" dirty="0"/>
                        </a:p>
                      </a:txBody>
                      <a:tcPr marL="68580" marR="68580" marT="34290" marB="34290"/>
                    </a:tc>
                    <a:tc>
                      <a:txBody>
                        <a:bodyPr/>
                        <a:lstStyle/>
                        <a:p>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4"/>
                      </a:ext>
                    </a:extLst>
                  </a:tr>
                  <a:tr h="312420">
                    <a:tc>
                      <a:txBody>
                        <a:bodyPr/>
                        <a:lstStyle/>
                        <a:p>
                          <a:endParaRPr lang="zh-TW"/>
                        </a:p>
                      </a:txBody>
                      <a:tcPr marL="68580" marR="68580" marT="34290" marB="34290">
                        <a:blipFill rotWithShape="1">
                          <a:blip r:embed="rId5"/>
                          <a:stretch>
                            <a:fillRect l="-375" t="-503846" r="-189513" b="-22307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aseline="0" dirty="0"/>
                            <a:t>C</a:t>
                          </a:r>
                          <a:r>
                            <a:rPr lang="en-US" altLang="zh-TW" sz="1600" baseline="-25000" dirty="0"/>
                            <a:t>1</a:t>
                          </a:r>
                          <a:r>
                            <a:rPr lang="en-US" altLang="zh-TW" sz="1600" baseline="0" dirty="0"/>
                            <a:t>(</a:t>
                          </a:r>
                          <a:r>
                            <a:rPr lang="en-US" altLang="zh-TW" sz="1600" dirty="0"/>
                            <a:t>W</a:t>
                          </a:r>
                          <a:r>
                            <a:rPr lang="en-US" altLang="zh-TW" sz="1600" baseline="-25000" dirty="0"/>
                            <a:t>i</a:t>
                          </a:r>
                          <a:r>
                            <a:rPr lang="en-US" altLang="zh-TW" sz="1600" baseline="0" dirty="0"/>
                            <a:t>) C</a:t>
                          </a:r>
                          <a:r>
                            <a:rPr lang="en-US" altLang="zh-TW" sz="1600" baseline="-25000" dirty="0"/>
                            <a:t>2</a:t>
                          </a:r>
                          <a:r>
                            <a:rPr lang="en-US" altLang="zh-TW" sz="1600" baseline="0" dirty="0"/>
                            <a:t>(</a:t>
                          </a:r>
                          <a:r>
                            <a:rPr lang="en-US" altLang="zh-TW" sz="1600" dirty="0"/>
                            <a:t>W</a:t>
                          </a:r>
                          <a:r>
                            <a:rPr lang="en-US" altLang="zh-TW" sz="1600" baseline="-25000" dirty="0"/>
                            <a:t>i</a:t>
                          </a:r>
                          <a:r>
                            <a:rPr lang="en-US" altLang="zh-TW" sz="1600" baseline="0" dirty="0"/>
                            <a:t>)…</a:t>
                          </a:r>
                          <a:endParaRPr lang="zh-TW"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5"/>
                      </a:ext>
                    </a:extLst>
                  </a:tr>
                  <a:tr h="312420">
                    <a:tc>
                      <a:txBody>
                        <a:bodyPr/>
                        <a:lstStyle/>
                        <a:p>
                          <a:endParaRPr lang="zh-TW"/>
                        </a:p>
                      </a:txBody>
                      <a:tcPr marL="68580" marR="68580" marT="34290" marB="34290">
                        <a:blipFill rotWithShape="1">
                          <a:blip r:embed="rId5"/>
                          <a:stretch>
                            <a:fillRect l="-375" t="-615686" r="-189513" b="-127451"/>
                          </a:stretch>
                        </a:blipFill>
                      </a:tcPr>
                    </a:tc>
                    <a:tc>
                      <a:txBody>
                        <a:bodyPr/>
                        <a:lstStyle/>
                        <a:p>
                          <a:r>
                            <a:rPr lang="en-US" altLang="zh-TW" sz="1600" dirty="0"/>
                            <a:t>f(</a:t>
                          </a:r>
                          <a:r>
                            <a:rPr lang="en-US" altLang="zh-TW" sz="1600" baseline="0" dirty="0"/>
                            <a:t>C</a:t>
                          </a:r>
                          <a:r>
                            <a:rPr lang="en-US" altLang="zh-TW" sz="1600" baseline="-25000" dirty="0"/>
                            <a:t>1</a:t>
                          </a:r>
                          <a:r>
                            <a:rPr lang="en-US" altLang="zh-TW" sz="1600" baseline="0" dirty="0"/>
                            <a:t>(</a:t>
                          </a:r>
                          <a:r>
                            <a:rPr lang="en-US" altLang="zh-TW" sz="1600" dirty="0"/>
                            <a:t>W</a:t>
                          </a:r>
                          <a:r>
                            <a:rPr lang="en-US" altLang="zh-TW" sz="1600" baseline="-25000" dirty="0"/>
                            <a:t>i</a:t>
                          </a:r>
                          <a:r>
                            <a:rPr lang="en-US" altLang="zh-TW" sz="1600" baseline="0" dirty="0"/>
                            <a:t>)</a:t>
                          </a:r>
                          <a:r>
                            <a:rPr lang="en-US" altLang="zh-TW" sz="1600" dirty="0"/>
                            <a:t>), f(</a:t>
                          </a:r>
                          <a:r>
                            <a:rPr lang="en-US" altLang="zh-TW" sz="1600" baseline="0" dirty="0"/>
                            <a:t>C</a:t>
                          </a:r>
                          <a:r>
                            <a:rPr lang="en-US" altLang="zh-TW" sz="1600" baseline="-25000" dirty="0"/>
                            <a:t>2</a:t>
                          </a:r>
                          <a:r>
                            <a:rPr lang="en-US" altLang="zh-TW" sz="1600" baseline="0" dirty="0"/>
                            <a:t>(</a:t>
                          </a:r>
                          <a:r>
                            <a:rPr lang="en-US" altLang="zh-TW" sz="1600" dirty="0"/>
                            <a:t>W</a:t>
                          </a:r>
                          <a:r>
                            <a:rPr lang="en-US" altLang="zh-TW" sz="1600" baseline="-25000" dirty="0"/>
                            <a:t>i</a:t>
                          </a:r>
                          <a:r>
                            <a:rPr lang="en-US" altLang="zh-TW" sz="1600" baseline="0" dirty="0"/>
                            <a:t>)</a:t>
                          </a:r>
                          <a:r>
                            <a:rPr lang="en-US" altLang="zh-TW" sz="1600" dirty="0"/>
                            <a:t>) …</a:t>
                          </a:r>
                          <a:endParaRPr lang="zh-TW" altLang="en-US" sz="1600" dirty="0"/>
                        </a:p>
                      </a:txBody>
                      <a:tcPr marL="68580" marR="68580" marT="34290" marB="34290"/>
                    </a:tc>
                    <a:tc>
                      <a:txBody>
                        <a:bodyPr/>
                        <a:lstStyle/>
                        <a:p>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6"/>
                      </a:ext>
                    </a:extLst>
                  </a:tr>
                  <a:tr h="312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t>0 otherwise</a:t>
                          </a:r>
                          <a:endParaRPr lang="zh-TW" altLang="en-US" sz="1600" dirty="0"/>
                        </a:p>
                      </a:txBody>
                      <a:tcPr marL="68580" marR="68580" marT="34290" marB="34290"/>
                    </a:tc>
                    <a:tc>
                      <a:txBody>
                        <a:bodyPr/>
                        <a:lstStyle/>
                        <a:p>
                          <a:endParaRPr lang="zh-TW" altLang="en-US" sz="1600" dirty="0"/>
                        </a:p>
                      </a:txBody>
                      <a:tcPr marL="68580" marR="68580" marT="34290" marB="34290"/>
                    </a:tc>
                    <a:tc>
                      <a:txBody>
                        <a:bodyPr/>
                        <a:lstStyle/>
                        <a:p>
                          <a:r>
                            <a:rPr lang="en-US" altLang="zh-TW" sz="1600" dirty="0"/>
                            <a:t>W</a:t>
                          </a:r>
                          <a:r>
                            <a:rPr lang="en-US" altLang="zh-TW" sz="1600" baseline="-25000" dirty="0"/>
                            <a:t>i+1</a:t>
                          </a:r>
                          <a:endParaRPr lang="zh-TW" altLang="en-US" sz="1600" dirty="0"/>
                        </a:p>
                      </a:txBody>
                      <a:tcPr marL="68580" marR="68580" marT="34290" marB="34290"/>
                    </a:tc>
                    <a:extLst>
                      <a:ext uri="{0D108BD9-81ED-4DB2-BD59-A6C34878D82A}">
                        <a16:rowId xmlns:a16="http://schemas.microsoft.com/office/drawing/2014/main" xmlns:a14="http://schemas.microsoft.com/office/drawing/2010/main" xmlns="" val="10007"/>
                      </a:ext>
                    </a:extLst>
                  </a:tr>
                </a:tbl>
              </a:graphicData>
            </a:graphic>
          </p:graphicFrame>
        </mc:Fallback>
      </mc:AlternateContent>
      <p:sp>
        <p:nvSpPr>
          <p:cNvPr id="13" name="文字方塊 12"/>
          <p:cNvSpPr txBox="1"/>
          <p:nvPr/>
        </p:nvSpPr>
        <p:spPr>
          <a:xfrm>
            <a:off x="737087" y="4565285"/>
            <a:ext cx="1107611" cy="307777"/>
          </a:xfrm>
          <a:prstGeom prst="rect">
            <a:avLst/>
          </a:prstGeom>
          <a:noFill/>
        </p:spPr>
        <p:txBody>
          <a:bodyPr wrap="none" rtlCol="0">
            <a:spAutoFit/>
          </a:bodyPr>
          <a:lstStyle/>
          <a:p>
            <a:r>
              <a:rPr lang="en-US" altLang="zh-TW" sz="1400" b="1" dirty="0">
                <a:solidFill>
                  <a:srgbClr val="FF0000"/>
                </a:solidFill>
              </a:rPr>
              <a:t>match order</a:t>
            </a:r>
            <a:endParaRPr lang="zh-TW" altLang="en-US" sz="1400" b="1" dirty="0">
              <a:solidFill>
                <a:srgbClr val="FF0000"/>
              </a:solidFill>
            </a:endParaRPr>
          </a:p>
        </p:txBody>
      </p:sp>
    </p:spTree>
    <p:extLst>
      <p:ext uri="{BB962C8B-B14F-4D97-AF65-F5344CB8AC3E}">
        <p14:creationId xmlns:p14="http://schemas.microsoft.com/office/powerpoint/2010/main" val="81566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r>
              <a:rPr lang="en-US" altLang="zh-TW" sz="2400" dirty="0"/>
              <a:t>Hierarchical N-gram Match</a:t>
            </a:r>
          </a:p>
        </p:txBody>
      </p:sp>
      <p:sp>
        <p:nvSpPr>
          <p:cNvPr id="4" name="內容版面配置區 3"/>
          <p:cNvSpPr>
            <a:spLocks noGrp="1"/>
          </p:cNvSpPr>
          <p:nvPr>
            <p:ph idx="1"/>
          </p:nvPr>
        </p:nvSpPr>
        <p:spPr/>
        <p:txBody>
          <a:bodyPr>
            <a:noAutofit/>
          </a:bodyPr>
          <a:lstStyle/>
          <a:p>
            <a:r>
              <a:rPr lang="zh-TW" altLang="en-US" sz="3200" dirty="0"/>
              <a:t>參考資源</a:t>
            </a:r>
            <a:endParaRPr lang="en-US" altLang="zh-TW" sz="3200" dirty="0"/>
          </a:p>
          <a:p>
            <a:pPr lvl="1"/>
            <a:r>
              <a:rPr lang="zh-TW" altLang="en-US" sz="1600" dirty="0"/>
              <a:t>同音／近音同調字</a:t>
            </a:r>
            <a:endParaRPr lang="en-US" altLang="zh-TW" sz="1600" dirty="0"/>
          </a:p>
          <a:p>
            <a:pPr lvl="2">
              <a:tabLst>
                <a:tab pos="1344613" algn="l"/>
                <a:tab pos="3316288" algn="l"/>
              </a:tabLst>
            </a:pPr>
            <a:r>
              <a:rPr lang="zh-TW" altLang="en-US" sz="1400" b="1" i="1" dirty="0"/>
              <a:t>漢字	同音同調	</a:t>
            </a:r>
            <a:r>
              <a:rPr lang="zh-TW" altLang="en-US" sz="1400" b="1" i="1" dirty="0" smtClean="0"/>
              <a:t>近</a:t>
            </a:r>
            <a:r>
              <a:rPr lang="zh-TW" altLang="en-US" sz="1400" b="1" i="1" dirty="0"/>
              <a:t>音同調</a:t>
            </a:r>
            <a:endParaRPr lang="en-US" altLang="zh-TW" sz="1400" b="1" i="1" dirty="0"/>
          </a:p>
          <a:p>
            <a:pPr lvl="2">
              <a:tabLst>
                <a:tab pos="1344613" algn="l"/>
                <a:tab pos="3316288" algn="l"/>
              </a:tabLst>
            </a:pPr>
            <a:r>
              <a:rPr lang="zh-TW" altLang="en-US" sz="1400" dirty="0"/>
              <a:t>人	仁壬兒任	</a:t>
            </a:r>
            <a:r>
              <a:rPr lang="zh-TW" altLang="en-US" sz="1400" dirty="0" smtClean="0"/>
              <a:t>瓤</a:t>
            </a:r>
            <a:r>
              <a:rPr lang="zh-TW" altLang="en-US" sz="1400" dirty="0"/>
              <a:t>攘仍禳</a:t>
            </a:r>
            <a:endParaRPr lang="en-US" altLang="zh-TW" sz="1400" dirty="0"/>
          </a:p>
          <a:p>
            <a:pPr lvl="2">
              <a:tabLst>
                <a:tab pos="1344613" algn="l"/>
                <a:tab pos="3316288" algn="l"/>
              </a:tabLst>
            </a:pPr>
            <a:r>
              <a:rPr lang="zh-TW" altLang="en-US" sz="1400" dirty="0"/>
              <a:t>麼	邀要喲夭妖吆腰</a:t>
            </a:r>
            <a:r>
              <a:rPr lang="en-US" altLang="zh-TW" sz="1400" dirty="0"/>
              <a:t>	</a:t>
            </a:r>
            <a:r>
              <a:rPr lang="zh-TW" altLang="en-US" sz="1400" dirty="0"/>
              <a:t>幽攸悠優憂</a:t>
            </a:r>
            <a:endParaRPr lang="en-US" altLang="zh-TW" sz="1400" dirty="0"/>
          </a:p>
          <a:p>
            <a:pPr lvl="2">
              <a:tabLst>
                <a:tab pos="1344613" algn="l"/>
                <a:tab pos="3316288" algn="l"/>
              </a:tabLst>
            </a:pPr>
            <a:r>
              <a:rPr lang="zh-TW" altLang="en-US" sz="1400" dirty="0"/>
              <a:t>亢	伉炕抗	</a:t>
            </a:r>
            <a:r>
              <a:rPr lang="zh-TW" altLang="en-US" sz="1400" dirty="0" smtClean="0"/>
              <a:t>艮</a:t>
            </a:r>
            <a:r>
              <a:rPr lang="zh-TW" altLang="en-US" sz="1400" dirty="0"/>
              <a:t>亙槓</a:t>
            </a:r>
            <a:endParaRPr lang="en-US" altLang="zh-TW" sz="1400" dirty="0"/>
          </a:p>
          <a:p>
            <a:pPr lvl="2">
              <a:tabLst>
                <a:tab pos="1344613" algn="l"/>
                <a:tab pos="3316288" algn="l"/>
              </a:tabLst>
            </a:pPr>
            <a:r>
              <a:rPr lang="en-US" altLang="zh-TW" sz="1400" dirty="0" smtClean="0"/>
              <a:t>…</a:t>
            </a:r>
            <a:endParaRPr lang="en-US" altLang="zh-TW" sz="1400" dirty="0"/>
          </a:p>
          <a:p>
            <a:pPr lvl="2">
              <a:tabLst>
                <a:tab pos="1344613" algn="l"/>
                <a:tab pos="3316288" algn="l"/>
              </a:tabLst>
            </a:pPr>
            <a:r>
              <a:rPr lang="zh-TW" altLang="en-US" sz="1400" dirty="0"/>
              <a:t>共有 </a:t>
            </a:r>
            <a:r>
              <a:rPr lang="en-US" altLang="zh-TW" sz="1400" dirty="0"/>
              <a:t>5401 </a:t>
            </a:r>
            <a:r>
              <a:rPr lang="zh-TW" altLang="en-US" sz="1400" dirty="0"/>
              <a:t>字  </a:t>
            </a:r>
            <a:r>
              <a:rPr lang="en-US" altLang="zh-TW" sz="1400" dirty="0"/>
              <a:t>[Liu et</a:t>
            </a:r>
            <a:r>
              <a:rPr lang="zh-TW" altLang="en-US" sz="1400" dirty="0"/>
              <a:t> </a:t>
            </a:r>
            <a:r>
              <a:rPr lang="en-US" altLang="zh-TW" sz="1400" dirty="0"/>
              <a:t>al., 2011]</a:t>
            </a:r>
          </a:p>
          <a:p>
            <a:endParaRPr lang="en-US" altLang="zh-TW" sz="2000" dirty="0"/>
          </a:p>
          <a:p>
            <a:r>
              <a:rPr lang="zh-TW" altLang="en-US" sz="2000" dirty="0"/>
              <a:t>判斷 問題 是否為 反向 選擇？</a:t>
            </a:r>
            <a:endParaRPr lang="en-US" altLang="zh-TW" sz="2000" dirty="0"/>
          </a:p>
          <a:p>
            <a:pPr lvl="1"/>
            <a:r>
              <a:rPr lang="zh-TW" altLang="en-US" sz="1800" dirty="0"/>
              <a:t>參考詞彙：不是</a:t>
            </a:r>
            <a:r>
              <a:rPr lang="en-US" altLang="zh-TW" sz="1800" dirty="0"/>
              <a:t>, </a:t>
            </a:r>
            <a:r>
              <a:rPr lang="zh-TW" altLang="en-US" sz="1800" dirty="0"/>
              <a:t>不包含</a:t>
            </a:r>
            <a:r>
              <a:rPr lang="en-US" altLang="zh-TW" sz="1800" dirty="0"/>
              <a:t>, </a:t>
            </a:r>
            <a:r>
              <a:rPr lang="zh-TW" altLang="en-US" sz="1800" dirty="0"/>
              <a:t>不能夠</a:t>
            </a:r>
            <a:r>
              <a:rPr lang="en-US" altLang="zh-TW" sz="1800" dirty="0"/>
              <a:t>, </a:t>
            </a:r>
            <a:r>
              <a:rPr lang="zh-TW" altLang="en-US" sz="1800" dirty="0"/>
              <a:t>不對</a:t>
            </a:r>
            <a:r>
              <a:rPr lang="en-US" altLang="zh-TW" sz="1800" dirty="0"/>
              <a:t>, …,</a:t>
            </a:r>
            <a:r>
              <a:rPr lang="zh-TW" altLang="en-US" sz="1800" dirty="0"/>
              <a:t>等共有 </a:t>
            </a:r>
            <a:r>
              <a:rPr lang="en-US" altLang="zh-TW" sz="1800" dirty="0"/>
              <a:t>20</a:t>
            </a:r>
            <a:r>
              <a:rPr lang="zh-TW" altLang="en-US" sz="1800" dirty="0"/>
              <a:t>個</a:t>
            </a:r>
            <a:endParaRPr lang="en-US" altLang="zh-TW" sz="1800" dirty="0"/>
          </a:p>
          <a:p>
            <a:endParaRPr lang="en-US" altLang="zh-TW" sz="2400" dirty="0"/>
          </a:p>
          <a:p>
            <a:endParaRPr lang="en-US" altLang="zh-TW" sz="2400" dirty="0"/>
          </a:p>
          <a:p>
            <a:pPr lvl="1"/>
            <a:endParaRPr lang="zh-TW" altLang="en-US" sz="2000" dirty="0"/>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18</a:t>
            </a:fld>
            <a:endParaRPr lang="zh-TW" altLang="en-US"/>
          </a:p>
        </p:txBody>
      </p:sp>
    </p:spTree>
    <p:extLst>
      <p:ext uri="{BB962C8B-B14F-4D97-AF65-F5344CB8AC3E}">
        <p14:creationId xmlns:p14="http://schemas.microsoft.com/office/powerpoint/2010/main" val="38219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3901D88-BCCF-FC43-9C38-0FE8EA87EE72}"/>
              </a:ext>
            </a:extLst>
          </p:cNvPr>
          <p:cNvSpPr>
            <a:spLocks noGrp="1"/>
          </p:cNvSpPr>
          <p:nvPr>
            <p:ph type="title"/>
          </p:nvPr>
        </p:nvSpPr>
        <p:spPr/>
        <p:txBody>
          <a:bodyPr/>
          <a:lstStyle/>
          <a:p>
            <a:r>
              <a:rPr lang="zh-TW" altLang="en-US" dirty="0" smtClean="0"/>
              <a:t>賽   程</a:t>
            </a:r>
            <a:endParaRPr kumimoji="1" lang="zh-TW" altLang="en-US" dirty="0"/>
          </a:p>
        </p:txBody>
      </p:sp>
      <p:sp>
        <p:nvSpPr>
          <p:cNvPr id="3" name="內容版面配置區 2">
            <a:extLst>
              <a:ext uri="{FF2B5EF4-FFF2-40B4-BE49-F238E27FC236}">
                <a16:creationId xmlns="" xmlns:a16="http://schemas.microsoft.com/office/drawing/2014/main" id="{48C49DA2-6D65-4647-97DA-494ABEE3DE4A}"/>
              </a:ext>
            </a:extLst>
          </p:cNvPr>
          <p:cNvSpPr>
            <a:spLocks noGrp="1"/>
          </p:cNvSpPr>
          <p:nvPr>
            <p:ph idx="1"/>
          </p:nvPr>
        </p:nvSpPr>
        <p:spPr/>
        <p:txBody>
          <a:bodyPr>
            <a:normAutofit lnSpcReduction="10000"/>
          </a:bodyPr>
          <a:lstStyle/>
          <a:p>
            <a:r>
              <a:rPr lang="zh-TW" altLang="en-US" dirty="0"/>
              <a:t>初賽</a:t>
            </a:r>
            <a:endParaRPr lang="en-US" altLang="zh-TW" dirty="0"/>
          </a:p>
          <a:p>
            <a:pPr lvl="1"/>
            <a:r>
              <a:rPr lang="zh-TW" altLang="en-US" dirty="0"/>
              <a:t>選擇題</a:t>
            </a:r>
            <a:endParaRPr lang="en-US" altLang="zh-TW" dirty="0"/>
          </a:p>
          <a:p>
            <a:pPr lvl="1"/>
            <a:r>
              <a:rPr lang="zh-TW" altLang="en-US" dirty="0"/>
              <a:t>線上競賽 </a:t>
            </a:r>
            <a:r>
              <a:rPr lang="en-US" altLang="zh-TW" dirty="0"/>
              <a:t>(Kaggle</a:t>
            </a:r>
            <a:r>
              <a:rPr lang="zh-TW" altLang="en-US" dirty="0"/>
              <a:t> 上傳</a:t>
            </a:r>
            <a:r>
              <a:rPr lang="en-US" altLang="zh-TW" dirty="0"/>
              <a:t>)</a:t>
            </a:r>
          </a:p>
          <a:p>
            <a:r>
              <a:rPr lang="zh-TW" altLang="en-US" dirty="0"/>
              <a:t>複賽</a:t>
            </a:r>
            <a:endParaRPr lang="en-US" altLang="zh-TW" dirty="0"/>
          </a:p>
          <a:p>
            <a:pPr lvl="1"/>
            <a:r>
              <a:rPr lang="zh-TW" altLang="en-US" dirty="0"/>
              <a:t>選擇題</a:t>
            </a:r>
            <a:endParaRPr lang="en-US" altLang="zh-TW" dirty="0"/>
          </a:p>
          <a:p>
            <a:pPr lvl="1"/>
            <a:r>
              <a:rPr lang="zh-TW" altLang="en-US" dirty="0"/>
              <a:t>現場競賽</a:t>
            </a:r>
            <a:endParaRPr lang="en-US" altLang="zh-TW" dirty="0"/>
          </a:p>
          <a:p>
            <a:r>
              <a:rPr lang="zh-TW" altLang="en-US" dirty="0"/>
              <a:t>決賽</a:t>
            </a:r>
            <a:endParaRPr lang="en-US" altLang="zh-TW" dirty="0"/>
          </a:p>
          <a:p>
            <a:pPr lvl="1"/>
            <a:r>
              <a:rPr lang="zh-TW" altLang="en-US" dirty="0"/>
              <a:t>選擇題及簡答題</a:t>
            </a:r>
            <a:endParaRPr lang="en-US" altLang="zh-TW" dirty="0"/>
          </a:p>
          <a:p>
            <a:pPr lvl="1"/>
            <a:r>
              <a:rPr lang="zh-TW" altLang="en-US" dirty="0"/>
              <a:t>現場競賽</a:t>
            </a:r>
            <a:endParaRPr lang="en-US" altLang="zh-TW" dirty="0"/>
          </a:p>
        </p:txBody>
      </p:sp>
      <p:sp>
        <p:nvSpPr>
          <p:cNvPr id="4" name="日期版面配置區 3">
            <a:extLst>
              <a:ext uri="{FF2B5EF4-FFF2-40B4-BE49-F238E27FC236}">
                <a16:creationId xmlns="" xmlns:a16="http://schemas.microsoft.com/office/drawing/2014/main" id="{70274EB8-F637-3D4E-AC11-CEF990685EE6}"/>
              </a:ext>
            </a:extLst>
          </p:cNvPr>
          <p:cNvSpPr>
            <a:spLocks noGrp="1"/>
          </p:cNvSpPr>
          <p:nvPr>
            <p:ph type="dt" sz="half" idx="10"/>
          </p:nvPr>
        </p:nvSpPr>
        <p:spPr/>
        <p:txBody>
          <a:bodyPr/>
          <a:lstStyle/>
          <a:p>
            <a:fld id="{3330A9EF-F2AC-204F-B05B-73AB86E767CA}" type="datetime1">
              <a:rPr lang="zh-TW" altLang="en-US" smtClean="0"/>
              <a:t>2019/8/15</a:t>
            </a:fld>
            <a:endParaRPr lang="en-US" dirty="0"/>
          </a:p>
        </p:txBody>
      </p:sp>
      <p:sp>
        <p:nvSpPr>
          <p:cNvPr id="5" name="投影片編號版面配置區 4">
            <a:extLst>
              <a:ext uri="{FF2B5EF4-FFF2-40B4-BE49-F238E27FC236}">
                <a16:creationId xmlns="" xmlns:a16="http://schemas.microsoft.com/office/drawing/2014/main" id="{FB6F096E-8A1D-A84F-A044-76E1764E4EB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icture 2">
            <a:extLst>
              <a:ext uri="{FF2B5EF4-FFF2-40B4-BE49-F238E27FC236}">
                <a16:creationId xmlns="" xmlns:a16="http://schemas.microsoft.com/office/drawing/2014/main" id="{36C7CE23-1B3A-FA49-99D1-A0EBC0034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29" y="3367782"/>
            <a:ext cx="6558989" cy="158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14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Hierarchical N-gram Match</a:t>
            </a:r>
            <a:endParaRPr lang="en-US" dirty="0"/>
          </a:p>
        </p:txBody>
      </p:sp>
      <p:sp>
        <p:nvSpPr>
          <p:cNvPr id="3" name="Content Placeholder 2"/>
          <p:cNvSpPr>
            <a:spLocks noGrp="1"/>
          </p:cNvSpPr>
          <p:nvPr>
            <p:ph idx="1"/>
          </p:nvPr>
        </p:nvSpPr>
        <p:spPr/>
        <p:txBody>
          <a:bodyPr>
            <a:normAutofit fontScale="85000" lnSpcReduction="20000"/>
          </a:bodyPr>
          <a:lstStyle/>
          <a:p>
            <a:r>
              <a:rPr lang="en-US" altLang="zh-TW" dirty="0"/>
              <a:t>Option-Context Matching</a:t>
            </a:r>
          </a:p>
          <a:p>
            <a:pPr lvl="1"/>
            <a:r>
              <a:rPr lang="en-US" dirty="0"/>
              <a:t>The window size of candidates: three sentences</a:t>
            </a:r>
          </a:p>
          <a:p>
            <a:pPr lvl="1"/>
            <a:r>
              <a:rPr lang="en-US" dirty="0"/>
              <a:t>Candidates match score</a:t>
            </a:r>
          </a:p>
          <a:p>
            <a:pPr lvl="2"/>
            <a:r>
              <a:rPr lang="en-US" dirty="0"/>
              <a:t>Basic score: question match</a:t>
            </a:r>
          </a:p>
          <a:p>
            <a:pPr lvl="2"/>
            <a:r>
              <a:rPr lang="en-US" dirty="0"/>
              <a:t>Match score for each option</a:t>
            </a:r>
          </a:p>
          <a:p>
            <a:pPr lvl="2"/>
            <a:r>
              <a:rPr lang="en-US" dirty="0"/>
              <a:t>Algorithm(n-gram)</a:t>
            </a:r>
          </a:p>
          <a:p>
            <a:pPr lvl="3"/>
            <a:r>
              <a:rPr lang="en-US" dirty="0"/>
              <a:t>word token</a:t>
            </a:r>
            <a:r>
              <a:rPr lang="en-US" dirty="0">
                <a:sym typeface="Wingdings" panose="05000000000000000000" pitchFamily="2" charset="2"/>
              </a:rPr>
              <a:t> character string  pinyin token  pinyin string</a:t>
            </a:r>
            <a:endParaRPr lang="en-US" dirty="0"/>
          </a:p>
          <a:p>
            <a:pPr lvl="1"/>
            <a:r>
              <a:rPr lang="en-US" dirty="0"/>
              <a:t>Choose the option with the max/min(negative question) </a:t>
            </a:r>
            <a:r>
              <a:rPr lang="en-US" dirty="0" smtClean="0"/>
              <a:t>score</a:t>
            </a:r>
          </a:p>
          <a:p>
            <a:pPr lvl="1"/>
            <a:endParaRPr lang="en-US" dirty="0"/>
          </a:p>
          <a:p>
            <a:r>
              <a:rPr lang="en-US" dirty="0"/>
              <a:t>Validate</a:t>
            </a:r>
          </a:p>
          <a:p>
            <a:pPr lvl="1"/>
            <a:r>
              <a:rPr lang="en-US" dirty="0"/>
              <a:t>Semi-Final-2-ASR</a:t>
            </a:r>
          </a:p>
          <a:p>
            <a:pPr lvl="1"/>
            <a:r>
              <a:rPr lang="en-US" dirty="0"/>
              <a:t>Accuracy: 0.</a:t>
            </a:r>
            <a:r>
              <a:rPr lang="en-US" altLang="zh-TW" dirty="0"/>
              <a:t>635</a:t>
            </a:r>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6C9FC13-1572-41B5-897F-227372A67B06}" type="slidenum">
              <a:rPr lang="en-US" smtClean="0"/>
              <a:t>19</a:t>
            </a:fld>
            <a:endParaRPr lang="en-US"/>
          </a:p>
        </p:txBody>
      </p:sp>
    </p:spTree>
    <p:extLst>
      <p:ext uri="{BB962C8B-B14F-4D97-AF65-F5344CB8AC3E}">
        <p14:creationId xmlns:p14="http://schemas.microsoft.com/office/powerpoint/2010/main" val="226730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58" y="2812623"/>
            <a:ext cx="7886700" cy="994172"/>
          </a:xfrm>
        </p:spPr>
        <p:txBody>
          <a:bodyPr/>
          <a:lstStyle/>
          <a:p>
            <a:r>
              <a:rPr lang="en-US" dirty="0"/>
              <a:t>Data-driven Methods</a:t>
            </a:r>
          </a:p>
        </p:txBody>
      </p:sp>
      <p:sp>
        <p:nvSpPr>
          <p:cNvPr id="3" name="Slide Number Placeholder 2"/>
          <p:cNvSpPr>
            <a:spLocks noGrp="1"/>
          </p:cNvSpPr>
          <p:nvPr>
            <p:ph type="sldNum" sz="quarter" idx="12"/>
          </p:nvPr>
        </p:nvSpPr>
        <p:spPr/>
        <p:txBody>
          <a:bodyPr/>
          <a:lstStyle/>
          <a:p>
            <a:fld id="{FF897DF6-51AC-4C3A-BE4C-8A1A073E0FFD}" type="slidenum">
              <a:rPr lang="en-US" smtClean="0"/>
              <a:t>20</a:t>
            </a:fld>
            <a:endParaRPr lang="en-US"/>
          </a:p>
        </p:txBody>
      </p:sp>
    </p:spTree>
    <p:extLst>
      <p:ext uri="{BB962C8B-B14F-4D97-AF65-F5344CB8AC3E}">
        <p14:creationId xmlns:p14="http://schemas.microsoft.com/office/powerpoint/2010/main" val="383087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a:t>Multi-Hop Attention </a:t>
            </a:r>
            <a:r>
              <a:rPr lang="en-US" altLang="zh-TW" dirty="0" smtClean="0"/>
              <a:t>QA</a:t>
            </a:r>
            <a:endParaRPr lang="en-US" dirty="0"/>
          </a:p>
        </p:txBody>
      </p:sp>
      <p:sp>
        <p:nvSpPr>
          <p:cNvPr id="4" name="Date Placeholder 3"/>
          <p:cNvSpPr>
            <a:spLocks noGrp="1"/>
          </p:cNvSpPr>
          <p:nvPr>
            <p:ph type="dt" sz="half" idx="10"/>
          </p:nvPr>
        </p:nvSpPr>
        <p:spPr/>
        <p:txBody>
          <a:bodyPr/>
          <a:lstStyle/>
          <a:p>
            <a:fld id="{3330A9EF-F2AC-204F-B05B-73AB86E767CA}" type="datetime1">
              <a:rPr lang="zh-TW" altLang="en-US" smtClean="0"/>
              <a:t>2019/8/15</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21</a:t>
            </a:fld>
            <a:endParaRPr lang="en-US" dirty="0"/>
          </a:p>
        </p:txBody>
      </p:sp>
      <p:sp>
        <p:nvSpPr>
          <p:cNvPr id="6" name="Rectangle 6"/>
          <p:cNvSpPr/>
          <p:nvPr/>
        </p:nvSpPr>
        <p:spPr>
          <a:xfrm>
            <a:off x="472210" y="3435056"/>
            <a:ext cx="1302214" cy="497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solidFill>
              </a:rPr>
              <a:t>Question</a:t>
            </a:r>
            <a:endParaRPr lang="en-US" sz="2000" dirty="0">
              <a:solidFill>
                <a:schemeClr val="tx1"/>
              </a:solidFill>
            </a:endParaRPr>
          </a:p>
        </p:txBody>
      </p:sp>
      <p:sp>
        <p:nvSpPr>
          <p:cNvPr id="7" name="Rounded Rectangle 7"/>
          <p:cNvSpPr/>
          <p:nvPr/>
        </p:nvSpPr>
        <p:spPr>
          <a:xfrm>
            <a:off x="2309451" y="3435056"/>
            <a:ext cx="1359240" cy="49739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Encoder</a:t>
            </a:r>
          </a:p>
        </p:txBody>
      </p:sp>
      <p:sp>
        <p:nvSpPr>
          <p:cNvPr id="8" name="Rectangle 12"/>
          <p:cNvSpPr/>
          <p:nvPr/>
        </p:nvSpPr>
        <p:spPr>
          <a:xfrm>
            <a:off x="466347" y="1820435"/>
            <a:ext cx="1302214" cy="497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Context</a:t>
            </a:r>
          </a:p>
        </p:txBody>
      </p:sp>
      <p:sp>
        <p:nvSpPr>
          <p:cNvPr id="9" name="Rounded Rectangle 18"/>
          <p:cNvSpPr/>
          <p:nvPr/>
        </p:nvSpPr>
        <p:spPr>
          <a:xfrm>
            <a:off x="2309451" y="1820435"/>
            <a:ext cx="1359241" cy="49739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Encoder</a:t>
            </a:r>
          </a:p>
        </p:txBody>
      </p:sp>
      <p:cxnSp>
        <p:nvCxnSpPr>
          <p:cNvPr id="10" name="Straight Arrow Connector 20"/>
          <p:cNvCxnSpPr>
            <a:stCxn id="6" idx="3"/>
            <a:endCxn id="7" idx="1"/>
          </p:cNvCxnSpPr>
          <p:nvPr/>
        </p:nvCxnSpPr>
        <p:spPr>
          <a:xfrm>
            <a:off x="1774425" y="3683753"/>
            <a:ext cx="5350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21"/>
          <p:cNvCxnSpPr>
            <a:stCxn id="8" idx="3"/>
            <a:endCxn id="9" idx="1"/>
          </p:cNvCxnSpPr>
          <p:nvPr/>
        </p:nvCxnSpPr>
        <p:spPr>
          <a:xfrm>
            <a:off x="1768562" y="2069132"/>
            <a:ext cx="54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25"/>
          <p:cNvCxnSpPr>
            <a:stCxn id="9" idx="3"/>
          </p:cNvCxnSpPr>
          <p:nvPr/>
        </p:nvCxnSpPr>
        <p:spPr>
          <a:xfrm>
            <a:off x="3668692" y="2069132"/>
            <a:ext cx="20940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63"/>
          <p:cNvSpPr/>
          <p:nvPr/>
        </p:nvSpPr>
        <p:spPr>
          <a:xfrm>
            <a:off x="593221" y="4716679"/>
            <a:ext cx="1302214" cy="497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Option</a:t>
            </a:r>
          </a:p>
        </p:txBody>
      </p:sp>
      <p:sp>
        <p:nvSpPr>
          <p:cNvPr id="14" name="Rounded Rectangle 64"/>
          <p:cNvSpPr/>
          <p:nvPr/>
        </p:nvSpPr>
        <p:spPr>
          <a:xfrm>
            <a:off x="2436325" y="4716679"/>
            <a:ext cx="1359240" cy="49739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Encoder</a:t>
            </a:r>
          </a:p>
        </p:txBody>
      </p:sp>
      <p:cxnSp>
        <p:nvCxnSpPr>
          <p:cNvPr id="15" name="Straight Arrow Connector 65"/>
          <p:cNvCxnSpPr>
            <a:stCxn id="13" idx="3"/>
            <a:endCxn id="14" idx="1"/>
          </p:cNvCxnSpPr>
          <p:nvPr/>
        </p:nvCxnSpPr>
        <p:spPr>
          <a:xfrm>
            <a:off x="1895435" y="4965376"/>
            <a:ext cx="5408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66"/>
          <p:cNvCxnSpPr>
            <a:stCxn id="14" idx="3"/>
            <a:endCxn id="17" idx="1"/>
          </p:cNvCxnSpPr>
          <p:nvPr/>
        </p:nvCxnSpPr>
        <p:spPr>
          <a:xfrm>
            <a:off x="3795566" y="4965376"/>
            <a:ext cx="33724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67"/>
          <p:cNvSpPr/>
          <p:nvPr/>
        </p:nvSpPr>
        <p:spPr>
          <a:xfrm>
            <a:off x="7168059" y="4716679"/>
            <a:ext cx="1642225" cy="49739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Similarity</a:t>
            </a:r>
          </a:p>
        </p:txBody>
      </p:sp>
      <p:cxnSp>
        <p:nvCxnSpPr>
          <p:cNvPr id="18" name="Straight Arrow Connector 70"/>
          <p:cNvCxnSpPr>
            <a:stCxn id="42" idx="2"/>
          </p:cNvCxnSpPr>
          <p:nvPr/>
        </p:nvCxnSpPr>
        <p:spPr>
          <a:xfrm flipH="1">
            <a:off x="8201281" y="3867045"/>
            <a:ext cx="17748" cy="84963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73"/>
          <p:cNvCxnSpPr/>
          <p:nvPr/>
        </p:nvCxnSpPr>
        <p:spPr>
          <a:xfrm>
            <a:off x="8211297" y="5214073"/>
            <a:ext cx="0" cy="388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76"/>
          <p:cNvSpPr/>
          <p:nvPr/>
        </p:nvSpPr>
        <p:spPr>
          <a:xfrm>
            <a:off x="7453487" y="5602119"/>
            <a:ext cx="1302214" cy="497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Score</a:t>
            </a:r>
          </a:p>
        </p:txBody>
      </p:sp>
      <p:sp>
        <p:nvSpPr>
          <p:cNvPr id="21" name="TextBox 83"/>
          <p:cNvSpPr txBox="1"/>
          <p:nvPr/>
        </p:nvSpPr>
        <p:spPr>
          <a:xfrm>
            <a:off x="5664540" y="1869983"/>
            <a:ext cx="988925" cy="369332"/>
          </a:xfrm>
          <a:prstGeom prst="rect">
            <a:avLst/>
          </a:prstGeom>
          <a:noFill/>
        </p:spPr>
        <p:txBody>
          <a:bodyPr wrap="none" rtlCol="0">
            <a:spAutoFit/>
          </a:bodyPr>
          <a:lstStyle/>
          <a:p>
            <a:r>
              <a:rPr lang="en-US" dirty="0"/>
              <a:t>Memory</a:t>
            </a:r>
          </a:p>
        </p:txBody>
      </p:sp>
      <p:pic>
        <p:nvPicPr>
          <p:cNvPr id="22" name="Picture 167"/>
          <p:cNvPicPr>
            <a:picLocks noChangeAspect="1"/>
          </p:cNvPicPr>
          <p:nvPr/>
        </p:nvPicPr>
        <p:blipFill>
          <a:blip r:embed="rId2">
            <a:duotone>
              <a:schemeClr val="accent6">
                <a:shade val="45000"/>
                <a:satMod val="135000"/>
              </a:schemeClr>
              <a:prstClr val="white"/>
            </a:duotone>
          </a:blip>
          <a:stretch>
            <a:fillRect/>
          </a:stretch>
        </p:blipFill>
        <p:spPr>
          <a:xfrm>
            <a:off x="6555298" y="1839584"/>
            <a:ext cx="488774" cy="414215"/>
          </a:xfrm>
          <a:prstGeom prst="rect">
            <a:avLst/>
          </a:prstGeom>
        </p:spPr>
      </p:pic>
      <p:sp>
        <p:nvSpPr>
          <p:cNvPr id="23" name="Rounded Rectangle 13"/>
          <p:cNvSpPr/>
          <p:nvPr/>
        </p:nvSpPr>
        <p:spPr>
          <a:xfrm>
            <a:off x="4475584" y="2573329"/>
            <a:ext cx="712253" cy="38437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Att</a:t>
            </a:r>
            <a:endParaRPr lang="en-US" sz="2000" dirty="0">
              <a:solidFill>
                <a:schemeClr val="tx1"/>
              </a:solidFill>
            </a:endParaRPr>
          </a:p>
        </p:txBody>
      </p:sp>
      <p:cxnSp>
        <p:nvCxnSpPr>
          <p:cNvPr id="24" name="直線單箭頭接點 39"/>
          <p:cNvCxnSpPr>
            <a:endCxn id="23" idx="0"/>
          </p:cNvCxnSpPr>
          <p:nvPr/>
        </p:nvCxnSpPr>
        <p:spPr>
          <a:xfrm flipH="1">
            <a:off x="4831710" y="2253798"/>
            <a:ext cx="1573286" cy="31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41"/>
          <p:cNvCxnSpPr/>
          <p:nvPr/>
        </p:nvCxnSpPr>
        <p:spPr>
          <a:xfrm>
            <a:off x="6799685" y="2317830"/>
            <a:ext cx="0" cy="255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43"/>
          <p:cNvCxnSpPr/>
          <p:nvPr/>
        </p:nvCxnSpPr>
        <p:spPr>
          <a:xfrm>
            <a:off x="7246937" y="2240134"/>
            <a:ext cx="742235" cy="333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ounded Rectangle 13"/>
          <p:cNvSpPr/>
          <p:nvPr/>
        </p:nvSpPr>
        <p:spPr>
          <a:xfrm>
            <a:off x="6331820" y="2584332"/>
            <a:ext cx="712253" cy="38437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Att</a:t>
            </a:r>
            <a:endParaRPr lang="en-US" sz="2000" dirty="0">
              <a:solidFill>
                <a:schemeClr val="tx1"/>
              </a:solidFill>
            </a:endParaRPr>
          </a:p>
        </p:txBody>
      </p:sp>
      <p:sp>
        <p:nvSpPr>
          <p:cNvPr id="28" name="Rounded Rectangle 13"/>
          <p:cNvSpPr/>
          <p:nvPr/>
        </p:nvSpPr>
        <p:spPr>
          <a:xfrm>
            <a:off x="7845156" y="2595335"/>
            <a:ext cx="712253" cy="38437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Att</a:t>
            </a:r>
            <a:endParaRPr lang="en-US" sz="2000" dirty="0">
              <a:solidFill>
                <a:schemeClr val="tx1"/>
              </a:solidFill>
            </a:endParaRPr>
          </a:p>
        </p:txBody>
      </p:sp>
      <p:cxnSp>
        <p:nvCxnSpPr>
          <p:cNvPr id="29" name="直線單箭頭接點 51"/>
          <p:cNvCxnSpPr/>
          <p:nvPr/>
        </p:nvCxnSpPr>
        <p:spPr>
          <a:xfrm>
            <a:off x="3668691" y="3683753"/>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30"/>
          <p:cNvSpPr/>
          <p:nvPr/>
        </p:nvSpPr>
        <p:spPr>
          <a:xfrm>
            <a:off x="4645573" y="3504917"/>
            <a:ext cx="372272" cy="35767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cxnSp>
        <p:nvCxnSpPr>
          <p:cNvPr id="31" name="直線單箭頭接點 53"/>
          <p:cNvCxnSpPr>
            <a:stCxn id="23" idx="2"/>
            <a:endCxn id="30" idx="0"/>
          </p:cNvCxnSpPr>
          <p:nvPr/>
        </p:nvCxnSpPr>
        <p:spPr>
          <a:xfrm flipH="1">
            <a:off x="4831710" y="2957707"/>
            <a:ext cx="1" cy="547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接點 56"/>
          <p:cNvCxnSpPr/>
          <p:nvPr/>
        </p:nvCxnSpPr>
        <p:spPr>
          <a:xfrm flipV="1">
            <a:off x="4061843" y="2787523"/>
            <a:ext cx="0" cy="896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單箭頭接點 58"/>
          <p:cNvCxnSpPr>
            <a:endCxn id="23" idx="1"/>
          </p:cNvCxnSpPr>
          <p:nvPr/>
        </p:nvCxnSpPr>
        <p:spPr>
          <a:xfrm>
            <a:off x="4061843" y="2765518"/>
            <a:ext cx="4137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64"/>
          <p:cNvCxnSpPr>
            <a:stCxn id="30" idx="3"/>
            <a:endCxn id="38" idx="1"/>
          </p:cNvCxnSpPr>
          <p:nvPr/>
        </p:nvCxnSpPr>
        <p:spPr>
          <a:xfrm>
            <a:off x="5017845" y="3683754"/>
            <a:ext cx="1483964" cy="11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65"/>
          <p:cNvCxnSpPr/>
          <p:nvPr/>
        </p:nvCxnSpPr>
        <p:spPr>
          <a:xfrm flipH="1">
            <a:off x="6706561" y="2979713"/>
            <a:ext cx="2" cy="547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接點 66"/>
          <p:cNvCxnSpPr/>
          <p:nvPr/>
        </p:nvCxnSpPr>
        <p:spPr>
          <a:xfrm flipV="1">
            <a:off x="5756923" y="2809529"/>
            <a:ext cx="0" cy="896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單箭頭接點 67"/>
          <p:cNvCxnSpPr>
            <a:endCxn id="27" idx="1"/>
          </p:cNvCxnSpPr>
          <p:nvPr/>
        </p:nvCxnSpPr>
        <p:spPr>
          <a:xfrm flipV="1">
            <a:off x="5756923" y="2776521"/>
            <a:ext cx="574896" cy="11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0"/>
          <p:cNvSpPr/>
          <p:nvPr/>
        </p:nvSpPr>
        <p:spPr>
          <a:xfrm>
            <a:off x="6501809" y="3516662"/>
            <a:ext cx="372272" cy="35767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cxnSp>
        <p:nvCxnSpPr>
          <p:cNvPr id="39" name="直線單箭頭接點 81"/>
          <p:cNvCxnSpPr>
            <a:stCxn id="38" idx="3"/>
            <a:endCxn id="42" idx="1"/>
          </p:cNvCxnSpPr>
          <p:nvPr/>
        </p:nvCxnSpPr>
        <p:spPr>
          <a:xfrm flipV="1">
            <a:off x="6874081" y="3688208"/>
            <a:ext cx="1158812" cy="7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線接點 82"/>
          <p:cNvCxnSpPr/>
          <p:nvPr/>
        </p:nvCxnSpPr>
        <p:spPr>
          <a:xfrm flipV="1">
            <a:off x="7262160" y="2807713"/>
            <a:ext cx="0" cy="896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單箭頭接點 83"/>
          <p:cNvCxnSpPr/>
          <p:nvPr/>
        </p:nvCxnSpPr>
        <p:spPr>
          <a:xfrm flipV="1">
            <a:off x="7262160" y="2774705"/>
            <a:ext cx="574896" cy="11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ounded Rectangle 30"/>
          <p:cNvSpPr/>
          <p:nvPr/>
        </p:nvSpPr>
        <p:spPr>
          <a:xfrm>
            <a:off x="8032893" y="3509372"/>
            <a:ext cx="372272" cy="35767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cxnSp>
        <p:nvCxnSpPr>
          <p:cNvPr id="43" name="直線單箭頭接點 85"/>
          <p:cNvCxnSpPr>
            <a:stCxn id="28" idx="2"/>
            <a:endCxn id="42" idx="0"/>
          </p:cNvCxnSpPr>
          <p:nvPr/>
        </p:nvCxnSpPr>
        <p:spPr>
          <a:xfrm>
            <a:off x="8201283" y="2979714"/>
            <a:ext cx="17747" cy="529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82"/>
          <p:cNvSpPr txBox="1"/>
          <p:nvPr/>
        </p:nvSpPr>
        <p:spPr>
          <a:xfrm>
            <a:off x="3520135" y="2993719"/>
            <a:ext cx="518860" cy="369332"/>
          </a:xfrm>
          <a:prstGeom prst="rect">
            <a:avLst/>
          </a:prstGeom>
          <a:noFill/>
        </p:spPr>
        <p:txBody>
          <a:bodyPr wrap="none" rtlCol="0">
            <a:spAutoFit/>
          </a:bodyPr>
          <a:lstStyle/>
          <a:p>
            <a:r>
              <a:rPr lang="en-US" dirty="0"/>
              <a:t>Key</a:t>
            </a:r>
          </a:p>
        </p:txBody>
      </p:sp>
      <p:sp>
        <p:nvSpPr>
          <p:cNvPr id="45" name="TextBox 82"/>
          <p:cNvSpPr txBox="1"/>
          <p:nvPr/>
        </p:nvSpPr>
        <p:spPr>
          <a:xfrm>
            <a:off x="5230397" y="2993719"/>
            <a:ext cx="518860" cy="369332"/>
          </a:xfrm>
          <a:prstGeom prst="rect">
            <a:avLst/>
          </a:prstGeom>
          <a:noFill/>
        </p:spPr>
        <p:txBody>
          <a:bodyPr wrap="none" rtlCol="0">
            <a:spAutoFit/>
          </a:bodyPr>
          <a:lstStyle/>
          <a:p>
            <a:r>
              <a:rPr lang="en-US" dirty="0"/>
              <a:t>Key</a:t>
            </a:r>
          </a:p>
        </p:txBody>
      </p:sp>
      <p:sp>
        <p:nvSpPr>
          <p:cNvPr id="46" name="TextBox 82"/>
          <p:cNvSpPr txBox="1"/>
          <p:nvPr/>
        </p:nvSpPr>
        <p:spPr>
          <a:xfrm>
            <a:off x="6806833" y="3017985"/>
            <a:ext cx="518860" cy="369332"/>
          </a:xfrm>
          <a:prstGeom prst="rect">
            <a:avLst/>
          </a:prstGeom>
          <a:noFill/>
        </p:spPr>
        <p:txBody>
          <a:bodyPr wrap="none" rtlCol="0">
            <a:spAutoFit/>
          </a:bodyPr>
          <a:lstStyle/>
          <a:p>
            <a:r>
              <a:rPr lang="en-US" dirty="0"/>
              <a:t>Key</a:t>
            </a:r>
          </a:p>
        </p:txBody>
      </p:sp>
    </p:spTree>
    <p:extLst>
      <p:ext uri="{BB962C8B-B14F-4D97-AF65-F5344CB8AC3E}">
        <p14:creationId xmlns:p14="http://schemas.microsoft.com/office/powerpoint/2010/main" val="349823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BERT</a:t>
            </a:r>
            <a:endParaRPr lang="zh-TW"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0" y="1720735"/>
            <a:ext cx="9036160" cy="384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FF897DF6-51AC-4C3A-BE4C-8A1A073E0FFD}" type="slidenum">
              <a:rPr lang="en-US" smtClean="0"/>
              <a:t>22</a:t>
            </a:fld>
            <a:endParaRPr lang="en-US"/>
          </a:p>
        </p:txBody>
      </p:sp>
    </p:spTree>
    <p:extLst>
      <p:ext uri="{BB962C8B-B14F-4D97-AF65-F5344CB8AC3E}">
        <p14:creationId xmlns:p14="http://schemas.microsoft.com/office/powerpoint/2010/main" val="429076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BERT-squad Option Scoring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Input:</a:t>
                </a:r>
              </a:p>
              <a:p>
                <a:pPr lvl="2"/>
                <a:r>
                  <a:rPr lang="en-US" dirty="0"/>
                  <a:t>generated answer, e.g. “</a:t>
                </a:r>
                <a:r>
                  <a:rPr lang="zh-TW" altLang="en-US" dirty="0"/>
                  <a:t>霧天</a:t>
                </a:r>
                <a:r>
                  <a:rPr lang="en-US" altLang="zh-TW" dirty="0"/>
                  <a:t>”</a:t>
                </a:r>
                <a:endParaRPr lang="en-US" dirty="0"/>
              </a:p>
              <a:p>
                <a:pPr lvl="2"/>
                <a:r>
                  <a:rPr lang="en-US" dirty="0"/>
                  <a:t>an option, e.g. “</a:t>
                </a:r>
                <a:r>
                  <a:rPr lang="zh-TW" altLang="en-US" dirty="0"/>
                  <a:t>起勿</a:t>
                </a:r>
                <a:r>
                  <a:rPr lang="en-US" altLang="zh-TW" dirty="0"/>
                  <a:t>”</a:t>
                </a:r>
                <a:endParaRPr lang="en-US" dirty="0"/>
              </a:p>
              <a:p>
                <a:r>
                  <a:rPr lang="en-US" dirty="0"/>
                  <a:t>Output: score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[0,1]</m:t>
                    </m:r>
                  </m:oMath>
                </a14:m>
                <a:endParaRPr lang="en-US" dirty="0"/>
              </a:p>
              <a:p>
                <a:pPr lvl="1"/>
                <a:endParaRPr lang="en-US" dirty="0"/>
              </a:p>
              <a:p>
                <a:pPr marL="385763" indent="-385763">
                  <a:buFont typeface="+mj-lt"/>
                  <a:buAutoNum type="arabicPeriod"/>
                </a:pPr>
                <a:r>
                  <a:rPr lang="en-US" altLang="zh-TW" dirty="0"/>
                  <a:t>For each character</a:t>
                </a:r>
              </a:p>
              <a:p>
                <a:pPr lvl="1"/>
                <a:r>
                  <a:rPr lang="en-US" altLang="zh-TW" dirty="0"/>
                  <a:t>Transform to the representative word of its “sound </a:t>
                </a:r>
                <a:r>
                  <a:rPr lang="en-US" altLang="zh-TW" dirty="0" err="1"/>
                  <a:t>synset</a:t>
                </a:r>
                <a:r>
                  <a:rPr lang="en-US" altLang="zh-TW" dirty="0"/>
                  <a:t>”.</a:t>
                </a:r>
              </a:p>
              <a:p>
                <a:pPr lvl="2"/>
                <a:r>
                  <a:rPr lang="en-US" altLang="zh-TW" dirty="0"/>
                  <a:t>Sound </a:t>
                </a:r>
                <a:r>
                  <a:rPr lang="en-US" altLang="zh-TW" dirty="0" err="1"/>
                  <a:t>synset</a:t>
                </a:r>
                <a:r>
                  <a:rPr lang="en-US" altLang="zh-TW" dirty="0"/>
                  <a:t>, e.g. {</a:t>
                </a:r>
                <a:r>
                  <a:rPr lang="zh-TW" altLang="en-US" dirty="0"/>
                  <a:t>兀戊晤惡寤騖物勿悟塢霧</a:t>
                </a:r>
                <a:r>
                  <a:rPr lang="en-US" altLang="zh-TW" dirty="0"/>
                  <a:t>…}</a:t>
                </a:r>
              </a:p>
              <a:p>
                <a:pPr lvl="2"/>
                <a:r>
                  <a:rPr lang="en-US" altLang="zh-TW" dirty="0"/>
                  <a:t>Transform, e.g. “</a:t>
                </a:r>
                <a:r>
                  <a:rPr lang="zh-TW" altLang="en-US" dirty="0"/>
                  <a:t>霧天</a:t>
                </a:r>
                <a:r>
                  <a:rPr lang="en-US" altLang="zh-TW" dirty="0"/>
                  <a:t>” -&gt; ”</a:t>
                </a:r>
                <a:r>
                  <a:rPr lang="zh-TW" altLang="en-US" dirty="0"/>
                  <a:t>兀天</a:t>
                </a:r>
                <a:r>
                  <a:rPr lang="en-US" altLang="zh-TW" dirty="0"/>
                  <a:t>”, “</a:t>
                </a:r>
                <a:r>
                  <a:rPr lang="zh-TW" altLang="en-US" dirty="0"/>
                  <a:t>起勿</a:t>
                </a:r>
                <a:r>
                  <a:rPr lang="en-US" altLang="zh-TW" dirty="0"/>
                  <a:t>” -&gt; “</a:t>
                </a:r>
                <a:r>
                  <a:rPr lang="zh-TW" altLang="en-US" dirty="0"/>
                  <a:t>起兀</a:t>
                </a:r>
                <a:r>
                  <a:rPr lang="en-US" altLang="zh-TW" dirty="0"/>
                  <a:t>”</a:t>
                </a:r>
              </a:p>
              <a:p>
                <a:pPr marL="385763" indent="-385763">
                  <a:buFont typeface="+mj-lt"/>
                  <a:buAutoNum type="arabicPeriod"/>
                </a:pPr>
                <a:r>
                  <a:rPr lang="en-US" altLang="zh-TW" dirty="0"/>
                  <a:t>Compute sequence matching ratio</a:t>
                </a:r>
              </a:p>
              <a:p>
                <a:pPr lvl="1"/>
                <a:r>
                  <a:rPr lang="en-US" altLang="zh-TW" dirty="0" err="1"/>
                  <a:t>Matching_length</a:t>
                </a:r>
                <a:r>
                  <a:rPr lang="en-US" altLang="zh-TW" dirty="0"/>
                  <a:t> / average length</a:t>
                </a:r>
              </a:p>
              <a:p>
                <a:pPr lvl="2"/>
                <a:r>
                  <a:rPr lang="en-US" altLang="zh-TW" dirty="0"/>
                  <a:t>E.g. </a:t>
                </a:r>
                <a:r>
                  <a:rPr lang="en-US" altLang="zh-TW" dirty="0" err="1"/>
                  <a:t>len</a:t>
                </a:r>
                <a:r>
                  <a:rPr lang="en-US" altLang="zh-TW" dirty="0"/>
                  <a:t>(“</a:t>
                </a:r>
                <a:r>
                  <a:rPr lang="zh-TW" altLang="en-US" dirty="0"/>
                  <a:t>兀</a:t>
                </a:r>
                <a:r>
                  <a:rPr lang="en-US" altLang="zh-TW" dirty="0"/>
                  <a:t>”) / </a:t>
                </a:r>
                <a:r>
                  <a:rPr lang="en-US" altLang="zh-TW" dirty="0" err="1"/>
                  <a:t>avglen</a:t>
                </a:r>
                <a:r>
                  <a:rPr lang="en-US" altLang="zh-TW" dirty="0"/>
                  <a:t>(“</a:t>
                </a:r>
                <a:r>
                  <a:rPr lang="zh-TW" altLang="en-US" dirty="0"/>
                  <a:t>兀天</a:t>
                </a:r>
                <a:r>
                  <a:rPr lang="en-US" altLang="zh-TW" dirty="0"/>
                  <a:t>”, “</a:t>
                </a:r>
                <a:r>
                  <a:rPr lang="zh-TW" altLang="en-US" dirty="0"/>
                  <a:t>起兀</a:t>
                </a:r>
                <a:r>
                  <a:rPr lang="en-US" altLang="zh-TW" dirty="0"/>
                  <a:t>”)</a:t>
                </a:r>
                <a:r>
                  <a:rPr lang="zh-TW" altLang="en-US" dirty="0"/>
                  <a:t> </a:t>
                </a:r>
                <a:r>
                  <a:rPr lang="en-US" altLang="zh-TW" dirty="0"/>
                  <a:t>=</a:t>
                </a:r>
                <a:r>
                  <a:rPr lang="zh-TW" altLang="en-US" dirty="0"/>
                  <a:t> </a:t>
                </a:r>
                <a:r>
                  <a:rPr lang="en-US" altLang="zh-TW" dirty="0"/>
                  <a:t>1/2</a:t>
                </a:r>
              </a:p>
              <a:p>
                <a:pPr marL="728663" lvl="1" indent="-385763">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316" b="-14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C9FC13-1572-41B5-897F-227372A67B06}" type="slidenum">
              <a:rPr lang="en-US" smtClean="0"/>
              <a:t>23</a:t>
            </a:fld>
            <a:endParaRPr lang="en-US"/>
          </a:p>
        </p:txBody>
      </p:sp>
    </p:spTree>
    <p:extLst>
      <p:ext uri="{BB962C8B-B14F-4D97-AF65-F5344CB8AC3E}">
        <p14:creationId xmlns:p14="http://schemas.microsoft.com/office/powerpoint/2010/main" val="239642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BERT-squad</a:t>
            </a:r>
          </a:p>
        </p:txBody>
      </p:sp>
      <p:sp>
        <p:nvSpPr>
          <p:cNvPr id="3" name="Content Placeholder 2"/>
          <p:cNvSpPr>
            <a:spLocks noGrp="1"/>
          </p:cNvSpPr>
          <p:nvPr>
            <p:ph idx="1"/>
          </p:nvPr>
        </p:nvSpPr>
        <p:spPr/>
        <p:txBody>
          <a:bodyPr>
            <a:normAutofit/>
          </a:bodyPr>
          <a:lstStyle/>
          <a:p>
            <a:r>
              <a:rPr lang="en-US" dirty="0"/>
              <a:t>Generative</a:t>
            </a:r>
          </a:p>
          <a:p>
            <a:pPr lvl="1"/>
            <a:endParaRPr lang="en-US" dirty="0"/>
          </a:p>
          <a:p>
            <a:r>
              <a:rPr lang="en-US" dirty="0"/>
              <a:t>Train</a:t>
            </a:r>
          </a:p>
          <a:p>
            <a:pPr lvl="1"/>
            <a:r>
              <a:rPr lang="en-US" dirty="0"/>
              <a:t>DRCD</a:t>
            </a:r>
          </a:p>
          <a:p>
            <a:pPr lvl="1"/>
            <a:endParaRPr lang="en-US" dirty="0"/>
          </a:p>
          <a:p>
            <a:r>
              <a:rPr lang="en-US" dirty="0"/>
              <a:t>Validate</a:t>
            </a:r>
          </a:p>
          <a:p>
            <a:pPr lvl="1"/>
            <a:r>
              <a:rPr lang="en-US" dirty="0"/>
              <a:t>Semi-Final-2-ASR</a:t>
            </a:r>
          </a:p>
          <a:p>
            <a:pPr lvl="1"/>
            <a:r>
              <a:rPr lang="en-US" dirty="0"/>
              <a:t>Accuracy: 0.705</a:t>
            </a:r>
          </a:p>
          <a:p>
            <a:endParaRPr lang="en-US" dirty="0"/>
          </a:p>
        </p:txBody>
      </p:sp>
      <p:sp>
        <p:nvSpPr>
          <p:cNvPr id="4" name="Slide Number Placeholder 3"/>
          <p:cNvSpPr>
            <a:spLocks noGrp="1"/>
          </p:cNvSpPr>
          <p:nvPr>
            <p:ph type="sldNum" sz="quarter" idx="12"/>
          </p:nvPr>
        </p:nvSpPr>
        <p:spPr/>
        <p:txBody>
          <a:bodyPr/>
          <a:lstStyle/>
          <a:p>
            <a:fld id="{C6C9FC13-1572-41B5-897F-227372A67B06}" type="slidenum">
              <a:rPr lang="en-US" smtClean="0"/>
              <a:t>24</a:t>
            </a:fld>
            <a:endParaRPr lang="en-US"/>
          </a:p>
        </p:txBody>
      </p:sp>
    </p:spTree>
    <p:extLst>
      <p:ext uri="{BB962C8B-B14F-4D97-AF65-F5344CB8AC3E}">
        <p14:creationId xmlns:p14="http://schemas.microsoft.com/office/powerpoint/2010/main" val="388207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BERT-independent</a:t>
            </a:r>
          </a:p>
        </p:txBody>
      </p:sp>
      <p:sp>
        <p:nvSpPr>
          <p:cNvPr id="4" name="Slide Number Placeholder 3"/>
          <p:cNvSpPr>
            <a:spLocks noGrp="1"/>
          </p:cNvSpPr>
          <p:nvPr>
            <p:ph type="sldNum" sz="quarter" idx="12"/>
          </p:nvPr>
        </p:nvSpPr>
        <p:spPr/>
        <p:txBody>
          <a:bodyPr/>
          <a:lstStyle/>
          <a:p>
            <a:fld id="{C6C9FC13-1572-41B5-897F-227372A67B06}" type="slidenum">
              <a:rPr lang="en-US" smtClean="0"/>
              <a:t>25</a:t>
            </a:fld>
            <a:endParaRPr lang="en-US" dirty="0"/>
          </a:p>
        </p:txBody>
      </p:sp>
      <p:grpSp>
        <p:nvGrpSpPr>
          <p:cNvPr id="6" name="Group 5"/>
          <p:cNvGrpSpPr/>
          <p:nvPr/>
        </p:nvGrpSpPr>
        <p:grpSpPr>
          <a:xfrm>
            <a:off x="1003564" y="1573823"/>
            <a:ext cx="7206024" cy="4594414"/>
            <a:chOff x="3320788" y="2125266"/>
            <a:chExt cx="5274461" cy="3362889"/>
          </a:xfrm>
        </p:grpSpPr>
        <p:grpSp>
          <p:nvGrpSpPr>
            <p:cNvPr id="37" name="群組 36">
              <a:extLst>
                <a:ext uri="{FF2B5EF4-FFF2-40B4-BE49-F238E27FC236}">
                  <a16:creationId xmlns="" xmlns:a16="http://schemas.microsoft.com/office/drawing/2014/main" id="{B86B0C20-2935-404F-80D8-D8E7B7078960}"/>
                </a:ext>
              </a:extLst>
            </p:cNvPr>
            <p:cNvGrpSpPr/>
            <p:nvPr/>
          </p:nvGrpSpPr>
          <p:grpSpPr>
            <a:xfrm>
              <a:off x="3325207" y="2318046"/>
              <a:ext cx="3872200" cy="2883370"/>
              <a:chOff x="5899467" y="2886946"/>
              <a:chExt cx="5162934" cy="3844493"/>
            </a:xfrm>
          </p:grpSpPr>
          <p:pic>
            <p:nvPicPr>
              <p:cNvPr id="29" name="圖片 28">
                <a:extLst>
                  <a:ext uri="{FF2B5EF4-FFF2-40B4-BE49-F238E27FC236}">
                    <a16:creationId xmlns="" xmlns:a16="http://schemas.microsoft.com/office/drawing/2014/main" id="{74E539E2-474D-49FB-B3B2-9EBFF7841C22}"/>
                  </a:ext>
                </a:extLst>
              </p:cNvPr>
              <p:cNvPicPr>
                <a:picLocks noChangeAspect="1"/>
              </p:cNvPicPr>
              <p:nvPr/>
            </p:nvPicPr>
            <p:blipFill>
              <a:blip r:embed="rId2"/>
              <a:stretch>
                <a:fillRect/>
              </a:stretch>
            </p:blipFill>
            <p:spPr>
              <a:xfrm>
                <a:off x="5899467" y="3254326"/>
                <a:ext cx="5068007" cy="3077004"/>
              </a:xfrm>
              <a:prstGeom prst="rect">
                <a:avLst/>
              </a:prstGeom>
            </p:spPr>
          </p:pic>
          <p:pic>
            <p:nvPicPr>
              <p:cNvPr id="30" name="圖片 29">
                <a:extLst>
                  <a:ext uri="{FF2B5EF4-FFF2-40B4-BE49-F238E27FC236}">
                    <a16:creationId xmlns="" xmlns:a16="http://schemas.microsoft.com/office/drawing/2014/main" id="{954E3CE9-A518-4171-97F6-801CC08B189D}"/>
                  </a:ext>
                </a:extLst>
              </p:cNvPr>
              <p:cNvPicPr>
                <a:picLocks noChangeAspect="1"/>
              </p:cNvPicPr>
              <p:nvPr/>
            </p:nvPicPr>
            <p:blipFill>
              <a:blip r:embed="rId3"/>
              <a:stretch>
                <a:fillRect/>
              </a:stretch>
            </p:blipFill>
            <p:spPr>
              <a:xfrm>
                <a:off x="5899467" y="6329639"/>
                <a:ext cx="5067300" cy="304800"/>
              </a:xfrm>
              <a:prstGeom prst="rect">
                <a:avLst/>
              </a:prstGeom>
            </p:spPr>
          </p:pic>
          <p:sp>
            <p:nvSpPr>
              <p:cNvPr id="31" name="文字方塊 30">
                <a:extLst>
                  <a:ext uri="{FF2B5EF4-FFF2-40B4-BE49-F238E27FC236}">
                    <a16:creationId xmlns="" xmlns:a16="http://schemas.microsoft.com/office/drawing/2014/main" id="{796C8812-A22C-4F09-82E5-50F44FEE8D40}"/>
                  </a:ext>
                </a:extLst>
              </p:cNvPr>
              <p:cNvSpPr txBox="1"/>
              <p:nvPr/>
            </p:nvSpPr>
            <p:spPr>
              <a:xfrm>
                <a:off x="6941114" y="6331330"/>
                <a:ext cx="1124668" cy="400109"/>
              </a:xfrm>
              <a:prstGeom prst="rect">
                <a:avLst/>
              </a:prstGeom>
              <a:noFill/>
            </p:spPr>
            <p:txBody>
              <a:bodyPr wrap="none" rtlCol="0">
                <a:spAutoFit/>
              </a:bodyPr>
              <a:lstStyle/>
              <a:p>
                <a:r>
                  <a:rPr lang="en-US" altLang="zh-TW" sz="1350" dirty="0"/>
                  <a:t>[context]</a:t>
                </a:r>
                <a:endParaRPr lang="zh-TW" altLang="en-US" sz="1350" dirty="0"/>
              </a:p>
            </p:txBody>
          </p:sp>
          <p:sp>
            <p:nvSpPr>
              <p:cNvPr id="32" name="文字方塊 31">
                <a:extLst>
                  <a:ext uri="{FF2B5EF4-FFF2-40B4-BE49-F238E27FC236}">
                    <a16:creationId xmlns="" xmlns:a16="http://schemas.microsoft.com/office/drawing/2014/main" id="{E33C56CE-AD8A-4392-AF6E-E38910BA5EED}"/>
                  </a:ext>
                </a:extLst>
              </p:cNvPr>
              <p:cNvSpPr txBox="1"/>
              <p:nvPr/>
            </p:nvSpPr>
            <p:spPr>
              <a:xfrm>
                <a:off x="8845554" y="6326051"/>
                <a:ext cx="2216847" cy="400109"/>
              </a:xfrm>
              <a:prstGeom prst="rect">
                <a:avLst/>
              </a:prstGeom>
              <a:noFill/>
            </p:spPr>
            <p:txBody>
              <a:bodyPr wrap="none" rtlCol="0">
                <a:spAutoFit/>
              </a:bodyPr>
              <a:lstStyle/>
              <a:p>
                <a:r>
                  <a:rPr lang="en-US" altLang="zh-TW" sz="1350" dirty="0"/>
                  <a:t>[question][option_4]</a:t>
                </a:r>
                <a:endParaRPr lang="zh-TW" altLang="en-US" sz="1350" dirty="0"/>
              </a:p>
            </p:txBody>
          </p:sp>
          <p:sp>
            <p:nvSpPr>
              <p:cNvPr id="33" name="箭號: 向下 32">
                <a:extLst>
                  <a:ext uri="{FF2B5EF4-FFF2-40B4-BE49-F238E27FC236}">
                    <a16:creationId xmlns="" xmlns:a16="http://schemas.microsoft.com/office/drawing/2014/main" id="{3678C262-760C-4FDF-B559-E9A183774322}"/>
                  </a:ext>
                </a:extLst>
              </p:cNvPr>
              <p:cNvSpPr/>
              <p:nvPr/>
            </p:nvSpPr>
            <p:spPr>
              <a:xfrm rot="10800000">
                <a:off x="6095999" y="2886946"/>
                <a:ext cx="248575" cy="5112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grpSp>
          <p:nvGrpSpPr>
            <p:cNvPr id="44" name="群組 43">
              <a:extLst>
                <a:ext uri="{FF2B5EF4-FFF2-40B4-BE49-F238E27FC236}">
                  <a16:creationId xmlns="" xmlns:a16="http://schemas.microsoft.com/office/drawing/2014/main" id="{500C9196-E79B-4FB9-9A6C-32097CD8DED4}"/>
                </a:ext>
              </a:extLst>
            </p:cNvPr>
            <p:cNvGrpSpPr/>
            <p:nvPr/>
          </p:nvGrpSpPr>
          <p:grpSpPr>
            <a:xfrm>
              <a:off x="3806437" y="2318047"/>
              <a:ext cx="3872200" cy="2993144"/>
              <a:chOff x="5899467" y="2740580"/>
              <a:chExt cx="5162934" cy="3990859"/>
            </a:xfrm>
          </p:grpSpPr>
          <p:pic>
            <p:nvPicPr>
              <p:cNvPr id="45" name="圖片 44">
                <a:extLst>
                  <a:ext uri="{FF2B5EF4-FFF2-40B4-BE49-F238E27FC236}">
                    <a16:creationId xmlns="" xmlns:a16="http://schemas.microsoft.com/office/drawing/2014/main" id="{1F63A97E-C219-4CD3-B73C-A35C8747D638}"/>
                  </a:ext>
                </a:extLst>
              </p:cNvPr>
              <p:cNvPicPr>
                <a:picLocks noChangeAspect="1"/>
              </p:cNvPicPr>
              <p:nvPr/>
            </p:nvPicPr>
            <p:blipFill>
              <a:blip r:embed="rId2"/>
              <a:stretch>
                <a:fillRect/>
              </a:stretch>
            </p:blipFill>
            <p:spPr>
              <a:xfrm>
                <a:off x="5899467" y="3254326"/>
                <a:ext cx="5068007" cy="3077004"/>
              </a:xfrm>
              <a:prstGeom prst="rect">
                <a:avLst/>
              </a:prstGeom>
            </p:spPr>
          </p:pic>
          <p:pic>
            <p:nvPicPr>
              <p:cNvPr id="46" name="圖片 45">
                <a:extLst>
                  <a:ext uri="{FF2B5EF4-FFF2-40B4-BE49-F238E27FC236}">
                    <a16:creationId xmlns="" xmlns:a16="http://schemas.microsoft.com/office/drawing/2014/main" id="{4A4FCB0A-2BB2-4AF9-BD0F-35D38EC6F20D}"/>
                  </a:ext>
                </a:extLst>
              </p:cNvPr>
              <p:cNvPicPr>
                <a:picLocks noChangeAspect="1"/>
              </p:cNvPicPr>
              <p:nvPr/>
            </p:nvPicPr>
            <p:blipFill>
              <a:blip r:embed="rId3"/>
              <a:stretch>
                <a:fillRect/>
              </a:stretch>
            </p:blipFill>
            <p:spPr>
              <a:xfrm>
                <a:off x="5899467" y="6329639"/>
                <a:ext cx="5067300" cy="304800"/>
              </a:xfrm>
              <a:prstGeom prst="rect">
                <a:avLst/>
              </a:prstGeom>
            </p:spPr>
          </p:pic>
          <p:sp>
            <p:nvSpPr>
              <p:cNvPr id="47" name="文字方塊 46">
                <a:extLst>
                  <a:ext uri="{FF2B5EF4-FFF2-40B4-BE49-F238E27FC236}">
                    <a16:creationId xmlns="" xmlns:a16="http://schemas.microsoft.com/office/drawing/2014/main" id="{FBDC4871-91A5-4C8A-ACD2-D42D5043584C}"/>
                  </a:ext>
                </a:extLst>
              </p:cNvPr>
              <p:cNvSpPr txBox="1"/>
              <p:nvPr/>
            </p:nvSpPr>
            <p:spPr>
              <a:xfrm>
                <a:off x="6941114" y="6331330"/>
                <a:ext cx="1124668" cy="400109"/>
              </a:xfrm>
              <a:prstGeom prst="rect">
                <a:avLst/>
              </a:prstGeom>
              <a:noFill/>
            </p:spPr>
            <p:txBody>
              <a:bodyPr wrap="none" rtlCol="0">
                <a:spAutoFit/>
              </a:bodyPr>
              <a:lstStyle/>
              <a:p>
                <a:r>
                  <a:rPr lang="en-US" altLang="zh-TW" sz="1350" dirty="0"/>
                  <a:t>[context]</a:t>
                </a:r>
                <a:endParaRPr lang="zh-TW" altLang="en-US" sz="1350" dirty="0"/>
              </a:p>
            </p:txBody>
          </p:sp>
          <p:sp>
            <p:nvSpPr>
              <p:cNvPr id="48" name="文字方塊 47">
                <a:extLst>
                  <a:ext uri="{FF2B5EF4-FFF2-40B4-BE49-F238E27FC236}">
                    <a16:creationId xmlns="" xmlns:a16="http://schemas.microsoft.com/office/drawing/2014/main" id="{FAF7C8EF-FDE8-4EFA-81A8-8A5F28FDEE27}"/>
                  </a:ext>
                </a:extLst>
              </p:cNvPr>
              <p:cNvSpPr txBox="1"/>
              <p:nvPr/>
            </p:nvSpPr>
            <p:spPr>
              <a:xfrm>
                <a:off x="8845554" y="6326051"/>
                <a:ext cx="2216847" cy="400109"/>
              </a:xfrm>
              <a:prstGeom prst="rect">
                <a:avLst/>
              </a:prstGeom>
              <a:noFill/>
            </p:spPr>
            <p:txBody>
              <a:bodyPr wrap="none" rtlCol="0">
                <a:spAutoFit/>
              </a:bodyPr>
              <a:lstStyle/>
              <a:p>
                <a:r>
                  <a:rPr lang="en-US" altLang="zh-TW" sz="1350" dirty="0"/>
                  <a:t>[question][option_4]</a:t>
                </a:r>
                <a:endParaRPr lang="zh-TW" altLang="en-US" sz="1350" dirty="0"/>
              </a:p>
            </p:txBody>
          </p:sp>
          <p:sp>
            <p:nvSpPr>
              <p:cNvPr id="49" name="箭號: 向下 48">
                <a:extLst>
                  <a:ext uri="{FF2B5EF4-FFF2-40B4-BE49-F238E27FC236}">
                    <a16:creationId xmlns="" xmlns:a16="http://schemas.microsoft.com/office/drawing/2014/main" id="{402F4376-DA89-4EA4-BA4D-93CF645413D0}"/>
                  </a:ext>
                </a:extLst>
              </p:cNvPr>
              <p:cNvSpPr/>
              <p:nvPr/>
            </p:nvSpPr>
            <p:spPr>
              <a:xfrm rot="10800000">
                <a:off x="6095999" y="2740580"/>
                <a:ext cx="248575" cy="6576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grpSp>
          <p:nvGrpSpPr>
            <p:cNvPr id="50" name="群組 49">
              <a:extLst>
                <a:ext uri="{FF2B5EF4-FFF2-40B4-BE49-F238E27FC236}">
                  <a16:creationId xmlns="" xmlns:a16="http://schemas.microsoft.com/office/drawing/2014/main" id="{415B3D46-4756-48F4-A0D2-2752B05DBB17}"/>
                </a:ext>
              </a:extLst>
            </p:cNvPr>
            <p:cNvGrpSpPr/>
            <p:nvPr/>
          </p:nvGrpSpPr>
          <p:grpSpPr>
            <a:xfrm>
              <a:off x="4302571" y="2318047"/>
              <a:ext cx="3872200" cy="3081275"/>
              <a:chOff x="5899467" y="2623072"/>
              <a:chExt cx="5162934" cy="4108367"/>
            </a:xfrm>
          </p:grpSpPr>
          <p:pic>
            <p:nvPicPr>
              <p:cNvPr id="51" name="圖片 50">
                <a:extLst>
                  <a:ext uri="{FF2B5EF4-FFF2-40B4-BE49-F238E27FC236}">
                    <a16:creationId xmlns="" xmlns:a16="http://schemas.microsoft.com/office/drawing/2014/main" id="{8D30FFBA-2EC7-4FFE-8155-E02C81504494}"/>
                  </a:ext>
                </a:extLst>
              </p:cNvPr>
              <p:cNvPicPr>
                <a:picLocks noChangeAspect="1"/>
              </p:cNvPicPr>
              <p:nvPr/>
            </p:nvPicPr>
            <p:blipFill>
              <a:blip r:embed="rId2"/>
              <a:stretch>
                <a:fillRect/>
              </a:stretch>
            </p:blipFill>
            <p:spPr>
              <a:xfrm>
                <a:off x="5899467" y="3254326"/>
                <a:ext cx="5068007" cy="3077004"/>
              </a:xfrm>
              <a:prstGeom prst="rect">
                <a:avLst/>
              </a:prstGeom>
            </p:spPr>
          </p:pic>
          <p:pic>
            <p:nvPicPr>
              <p:cNvPr id="52" name="圖片 51">
                <a:extLst>
                  <a:ext uri="{FF2B5EF4-FFF2-40B4-BE49-F238E27FC236}">
                    <a16:creationId xmlns="" xmlns:a16="http://schemas.microsoft.com/office/drawing/2014/main" id="{84DAB824-2963-4B3E-91C0-41C38A96EE0F}"/>
                  </a:ext>
                </a:extLst>
              </p:cNvPr>
              <p:cNvPicPr>
                <a:picLocks noChangeAspect="1"/>
              </p:cNvPicPr>
              <p:nvPr/>
            </p:nvPicPr>
            <p:blipFill>
              <a:blip r:embed="rId3"/>
              <a:stretch>
                <a:fillRect/>
              </a:stretch>
            </p:blipFill>
            <p:spPr>
              <a:xfrm>
                <a:off x="5899467" y="6329639"/>
                <a:ext cx="5067300" cy="304800"/>
              </a:xfrm>
              <a:prstGeom prst="rect">
                <a:avLst/>
              </a:prstGeom>
            </p:spPr>
          </p:pic>
          <p:sp>
            <p:nvSpPr>
              <p:cNvPr id="53" name="文字方塊 52">
                <a:extLst>
                  <a:ext uri="{FF2B5EF4-FFF2-40B4-BE49-F238E27FC236}">
                    <a16:creationId xmlns="" xmlns:a16="http://schemas.microsoft.com/office/drawing/2014/main" id="{6EE145AA-A7DE-4DD1-B69B-CD850E641CA1}"/>
                  </a:ext>
                </a:extLst>
              </p:cNvPr>
              <p:cNvSpPr txBox="1"/>
              <p:nvPr/>
            </p:nvSpPr>
            <p:spPr>
              <a:xfrm>
                <a:off x="6941114" y="6331330"/>
                <a:ext cx="1124668" cy="400109"/>
              </a:xfrm>
              <a:prstGeom prst="rect">
                <a:avLst/>
              </a:prstGeom>
              <a:noFill/>
            </p:spPr>
            <p:txBody>
              <a:bodyPr wrap="none" rtlCol="0">
                <a:spAutoFit/>
              </a:bodyPr>
              <a:lstStyle/>
              <a:p>
                <a:r>
                  <a:rPr lang="en-US" altLang="zh-TW" sz="1350" dirty="0"/>
                  <a:t>[context]</a:t>
                </a:r>
                <a:endParaRPr lang="zh-TW" altLang="en-US" sz="1350" dirty="0"/>
              </a:p>
            </p:txBody>
          </p:sp>
          <p:sp>
            <p:nvSpPr>
              <p:cNvPr id="54" name="文字方塊 53">
                <a:extLst>
                  <a:ext uri="{FF2B5EF4-FFF2-40B4-BE49-F238E27FC236}">
                    <a16:creationId xmlns="" xmlns:a16="http://schemas.microsoft.com/office/drawing/2014/main" id="{EC4C5F81-1B0B-4701-A7B7-84F365048D39}"/>
                  </a:ext>
                </a:extLst>
              </p:cNvPr>
              <p:cNvSpPr txBox="1"/>
              <p:nvPr/>
            </p:nvSpPr>
            <p:spPr>
              <a:xfrm>
                <a:off x="8845554" y="6326051"/>
                <a:ext cx="2216847" cy="400109"/>
              </a:xfrm>
              <a:prstGeom prst="rect">
                <a:avLst/>
              </a:prstGeom>
              <a:noFill/>
            </p:spPr>
            <p:txBody>
              <a:bodyPr wrap="none" rtlCol="0">
                <a:spAutoFit/>
              </a:bodyPr>
              <a:lstStyle/>
              <a:p>
                <a:r>
                  <a:rPr lang="en-US" altLang="zh-TW" sz="1350" dirty="0"/>
                  <a:t>[question][option_4]</a:t>
                </a:r>
                <a:endParaRPr lang="zh-TW" altLang="en-US" sz="1350" dirty="0"/>
              </a:p>
            </p:txBody>
          </p:sp>
          <p:sp>
            <p:nvSpPr>
              <p:cNvPr id="55" name="箭號: 向下 54">
                <a:extLst>
                  <a:ext uri="{FF2B5EF4-FFF2-40B4-BE49-F238E27FC236}">
                    <a16:creationId xmlns="" xmlns:a16="http://schemas.microsoft.com/office/drawing/2014/main" id="{C47D93A8-F6E1-410F-888E-E2AB0943B594}"/>
                  </a:ext>
                </a:extLst>
              </p:cNvPr>
              <p:cNvSpPr/>
              <p:nvPr/>
            </p:nvSpPr>
            <p:spPr>
              <a:xfrm rot="10800000">
                <a:off x="6095999" y="2623072"/>
                <a:ext cx="248575" cy="7751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grpSp>
          <p:nvGrpSpPr>
            <p:cNvPr id="56" name="群組 55">
              <a:extLst>
                <a:ext uri="{FF2B5EF4-FFF2-40B4-BE49-F238E27FC236}">
                  <a16:creationId xmlns="" xmlns:a16="http://schemas.microsoft.com/office/drawing/2014/main" id="{3BA9C513-0C12-4B56-8852-F2E687CFD10E}"/>
                </a:ext>
              </a:extLst>
            </p:cNvPr>
            <p:cNvGrpSpPr/>
            <p:nvPr/>
          </p:nvGrpSpPr>
          <p:grpSpPr>
            <a:xfrm>
              <a:off x="4794244" y="2318048"/>
              <a:ext cx="3801005" cy="3170107"/>
              <a:chOff x="5899467" y="2504630"/>
              <a:chExt cx="5068007" cy="4226809"/>
            </a:xfrm>
          </p:grpSpPr>
          <p:pic>
            <p:nvPicPr>
              <p:cNvPr id="57" name="圖片 56">
                <a:extLst>
                  <a:ext uri="{FF2B5EF4-FFF2-40B4-BE49-F238E27FC236}">
                    <a16:creationId xmlns="" xmlns:a16="http://schemas.microsoft.com/office/drawing/2014/main" id="{5CB2557A-29C4-4AD0-B706-AA3E3ED98470}"/>
                  </a:ext>
                </a:extLst>
              </p:cNvPr>
              <p:cNvPicPr>
                <a:picLocks noChangeAspect="1"/>
              </p:cNvPicPr>
              <p:nvPr/>
            </p:nvPicPr>
            <p:blipFill>
              <a:blip r:embed="rId2"/>
              <a:stretch>
                <a:fillRect/>
              </a:stretch>
            </p:blipFill>
            <p:spPr>
              <a:xfrm>
                <a:off x="5899467" y="3254326"/>
                <a:ext cx="5068007" cy="3077004"/>
              </a:xfrm>
              <a:prstGeom prst="rect">
                <a:avLst/>
              </a:prstGeom>
            </p:spPr>
          </p:pic>
          <p:pic>
            <p:nvPicPr>
              <p:cNvPr id="58" name="圖片 57">
                <a:extLst>
                  <a:ext uri="{FF2B5EF4-FFF2-40B4-BE49-F238E27FC236}">
                    <a16:creationId xmlns="" xmlns:a16="http://schemas.microsoft.com/office/drawing/2014/main" id="{FFAEA466-17B6-40C0-96B5-232224AC6799}"/>
                  </a:ext>
                </a:extLst>
              </p:cNvPr>
              <p:cNvPicPr>
                <a:picLocks noChangeAspect="1"/>
              </p:cNvPicPr>
              <p:nvPr/>
            </p:nvPicPr>
            <p:blipFill>
              <a:blip r:embed="rId3"/>
              <a:stretch>
                <a:fillRect/>
              </a:stretch>
            </p:blipFill>
            <p:spPr>
              <a:xfrm>
                <a:off x="5899467" y="6329639"/>
                <a:ext cx="5067300" cy="304800"/>
              </a:xfrm>
              <a:prstGeom prst="rect">
                <a:avLst/>
              </a:prstGeom>
            </p:spPr>
          </p:pic>
          <p:sp>
            <p:nvSpPr>
              <p:cNvPr id="59" name="文字方塊 58">
                <a:extLst>
                  <a:ext uri="{FF2B5EF4-FFF2-40B4-BE49-F238E27FC236}">
                    <a16:creationId xmlns="" xmlns:a16="http://schemas.microsoft.com/office/drawing/2014/main" id="{79B38FA9-2565-44E5-830F-BF01D8B21A1B}"/>
                  </a:ext>
                </a:extLst>
              </p:cNvPr>
              <p:cNvSpPr txBox="1"/>
              <p:nvPr/>
            </p:nvSpPr>
            <p:spPr>
              <a:xfrm>
                <a:off x="6941114" y="6331330"/>
                <a:ext cx="1124668" cy="400109"/>
              </a:xfrm>
              <a:prstGeom prst="rect">
                <a:avLst/>
              </a:prstGeom>
              <a:noFill/>
            </p:spPr>
            <p:txBody>
              <a:bodyPr wrap="none" rtlCol="0">
                <a:spAutoFit/>
              </a:bodyPr>
              <a:lstStyle/>
              <a:p>
                <a:r>
                  <a:rPr lang="en-US" altLang="zh-TW" sz="1350" dirty="0"/>
                  <a:t>[context]</a:t>
                </a:r>
                <a:endParaRPr lang="zh-TW" altLang="en-US" sz="1350" dirty="0"/>
              </a:p>
            </p:txBody>
          </p:sp>
          <p:sp>
            <p:nvSpPr>
              <p:cNvPr id="60" name="文字方塊 59">
                <a:extLst>
                  <a:ext uri="{FF2B5EF4-FFF2-40B4-BE49-F238E27FC236}">
                    <a16:creationId xmlns="" xmlns:a16="http://schemas.microsoft.com/office/drawing/2014/main" id="{B833EAC6-C6A7-40CB-9C76-E74BB3B129E9}"/>
                  </a:ext>
                </a:extLst>
              </p:cNvPr>
              <p:cNvSpPr txBox="1"/>
              <p:nvPr/>
            </p:nvSpPr>
            <p:spPr>
              <a:xfrm>
                <a:off x="8845554" y="6326051"/>
                <a:ext cx="2088605" cy="400109"/>
              </a:xfrm>
              <a:prstGeom prst="rect">
                <a:avLst/>
              </a:prstGeom>
              <a:noFill/>
            </p:spPr>
            <p:txBody>
              <a:bodyPr wrap="none" rtlCol="0">
                <a:spAutoFit/>
              </a:bodyPr>
              <a:lstStyle/>
              <a:p>
                <a:r>
                  <a:rPr lang="en-US" altLang="zh-TW" sz="1350" dirty="0"/>
                  <a:t>[question][option4]</a:t>
                </a:r>
                <a:endParaRPr lang="zh-TW" altLang="en-US" sz="1350" dirty="0"/>
              </a:p>
            </p:txBody>
          </p:sp>
          <p:sp>
            <p:nvSpPr>
              <p:cNvPr id="61" name="箭號: 向下 60">
                <a:extLst>
                  <a:ext uri="{FF2B5EF4-FFF2-40B4-BE49-F238E27FC236}">
                    <a16:creationId xmlns="" xmlns:a16="http://schemas.microsoft.com/office/drawing/2014/main" id="{AA9E4F69-1216-465A-A5D2-CD2AAB809386}"/>
                  </a:ext>
                </a:extLst>
              </p:cNvPr>
              <p:cNvSpPr/>
              <p:nvPr/>
            </p:nvSpPr>
            <p:spPr>
              <a:xfrm rot="10800000">
                <a:off x="6096000" y="2504630"/>
                <a:ext cx="248575" cy="8935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
          <p:nvSpPr>
            <p:cNvPr id="62" name="矩形 61">
              <a:extLst>
                <a:ext uri="{FF2B5EF4-FFF2-40B4-BE49-F238E27FC236}">
                  <a16:creationId xmlns="" xmlns:a16="http://schemas.microsoft.com/office/drawing/2014/main" id="{9735532B-1E28-408A-B4E0-74D9BBD23EEB}"/>
                </a:ext>
              </a:extLst>
            </p:cNvPr>
            <p:cNvSpPr/>
            <p:nvPr/>
          </p:nvSpPr>
          <p:spPr>
            <a:xfrm>
              <a:off x="3320788" y="2125266"/>
              <a:ext cx="1931408" cy="18304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err="1">
                  <a:solidFill>
                    <a:schemeClr val="tx1"/>
                  </a:solidFill>
                </a:rPr>
                <a:t>Softmax</a:t>
              </a:r>
              <a:endParaRPr lang="zh-TW" altLang="en-US" sz="1350" dirty="0">
                <a:solidFill>
                  <a:schemeClr val="tx1"/>
                </a:solidFill>
              </a:endParaRPr>
            </a:p>
          </p:txBody>
        </p:sp>
      </p:grpSp>
    </p:spTree>
    <p:extLst>
      <p:ext uri="{BB962C8B-B14F-4D97-AF65-F5344CB8AC3E}">
        <p14:creationId xmlns:p14="http://schemas.microsoft.com/office/powerpoint/2010/main" val="864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BERT-independent</a:t>
            </a:r>
          </a:p>
        </p:txBody>
      </p:sp>
      <p:sp>
        <p:nvSpPr>
          <p:cNvPr id="3" name="Content Placeholder 2"/>
          <p:cNvSpPr>
            <a:spLocks noGrp="1"/>
          </p:cNvSpPr>
          <p:nvPr>
            <p:ph idx="1"/>
          </p:nvPr>
        </p:nvSpPr>
        <p:spPr>
          <a:xfrm>
            <a:off x="628650" y="2226469"/>
            <a:ext cx="7886700" cy="3263504"/>
          </a:xfrm>
        </p:spPr>
        <p:txBody>
          <a:bodyPr>
            <a:normAutofit fontScale="92500" lnSpcReduction="10000"/>
          </a:bodyPr>
          <a:lstStyle/>
          <a:p>
            <a:r>
              <a:rPr lang="en-US" dirty="0"/>
              <a:t>Train</a:t>
            </a:r>
          </a:p>
          <a:p>
            <a:pPr lvl="1"/>
            <a:r>
              <a:rPr lang="en-US" dirty="0"/>
              <a:t>Kaggle-123456-ASR</a:t>
            </a:r>
          </a:p>
          <a:p>
            <a:pPr lvl="1"/>
            <a:r>
              <a:rPr lang="en-US" dirty="0"/>
              <a:t>Semi-Final-1-ASR</a:t>
            </a:r>
          </a:p>
          <a:p>
            <a:pPr lvl="1"/>
            <a:endParaRPr lang="en-US" dirty="0"/>
          </a:p>
          <a:p>
            <a:r>
              <a:rPr lang="en-US" altLang="zh-TW" dirty="0"/>
              <a:t>Validate</a:t>
            </a:r>
          </a:p>
          <a:p>
            <a:pPr lvl="1"/>
            <a:r>
              <a:rPr lang="en-US" altLang="zh-TW" dirty="0"/>
              <a:t>Semi-Final-2-ASR</a:t>
            </a:r>
          </a:p>
          <a:p>
            <a:pPr lvl="1"/>
            <a:r>
              <a:rPr lang="en-US" altLang="zh-TW" dirty="0"/>
              <a:t>Accuracy: </a:t>
            </a:r>
            <a:r>
              <a:rPr lang="en-US" dirty="0"/>
              <a:t>0.759</a:t>
            </a:r>
          </a:p>
        </p:txBody>
      </p:sp>
      <p:sp>
        <p:nvSpPr>
          <p:cNvPr id="4" name="Slide Number Placeholder 3"/>
          <p:cNvSpPr>
            <a:spLocks noGrp="1"/>
          </p:cNvSpPr>
          <p:nvPr>
            <p:ph type="sldNum" sz="quarter" idx="12"/>
          </p:nvPr>
        </p:nvSpPr>
        <p:spPr/>
        <p:txBody>
          <a:bodyPr/>
          <a:lstStyle/>
          <a:p>
            <a:fld id="{C6C9FC13-1572-41B5-897F-227372A67B06}" type="slidenum">
              <a:rPr lang="en-US" smtClean="0"/>
              <a:t>26</a:t>
            </a:fld>
            <a:endParaRPr lang="en-US" dirty="0"/>
          </a:p>
        </p:txBody>
      </p:sp>
    </p:spTree>
    <p:extLst>
      <p:ext uri="{BB962C8B-B14F-4D97-AF65-F5344CB8AC3E}">
        <p14:creationId xmlns:p14="http://schemas.microsoft.com/office/powerpoint/2010/main" val="38507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BERT-concatenate</a:t>
            </a:r>
          </a:p>
        </p:txBody>
      </p:sp>
      <p:sp>
        <p:nvSpPr>
          <p:cNvPr id="4" name="Slide Number Placeholder 3"/>
          <p:cNvSpPr>
            <a:spLocks noGrp="1"/>
          </p:cNvSpPr>
          <p:nvPr>
            <p:ph type="sldNum" sz="quarter" idx="12"/>
          </p:nvPr>
        </p:nvSpPr>
        <p:spPr/>
        <p:txBody>
          <a:bodyPr/>
          <a:lstStyle/>
          <a:p>
            <a:fld id="{C6C9FC13-1572-41B5-897F-227372A67B06}" type="slidenum">
              <a:rPr lang="en-US" smtClean="0"/>
              <a:t>27</a:t>
            </a:fld>
            <a:endParaRPr lang="en-US"/>
          </a:p>
        </p:txBody>
      </p:sp>
      <p:grpSp>
        <p:nvGrpSpPr>
          <p:cNvPr id="16" name="群組 15">
            <a:extLst>
              <a:ext uri="{FF2B5EF4-FFF2-40B4-BE49-F238E27FC236}">
                <a16:creationId xmlns="" xmlns:a16="http://schemas.microsoft.com/office/drawing/2014/main" id="{080B3037-3263-4B29-AEEB-6539D099AACF}"/>
              </a:ext>
            </a:extLst>
          </p:cNvPr>
          <p:cNvGrpSpPr/>
          <p:nvPr/>
        </p:nvGrpSpPr>
        <p:grpSpPr>
          <a:xfrm>
            <a:off x="1607891" y="1540042"/>
            <a:ext cx="5957092" cy="4744042"/>
            <a:chOff x="5647821" y="2246050"/>
            <a:chExt cx="5199951" cy="4141077"/>
          </a:xfrm>
        </p:grpSpPr>
        <p:pic>
          <p:nvPicPr>
            <p:cNvPr id="6" name="圖片 5">
              <a:extLst>
                <a:ext uri="{FF2B5EF4-FFF2-40B4-BE49-F238E27FC236}">
                  <a16:creationId xmlns="" xmlns:a16="http://schemas.microsoft.com/office/drawing/2014/main" id="{4B4478D3-1A7B-4F3E-B93F-EA52A60BA066}"/>
                </a:ext>
              </a:extLst>
            </p:cNvPr>
            <p:cNvPicPr>
              <a:picLocks noChangeAspect="1"/>
            </p:cNvPicPr>
            <p:nvPr/>
          </p:nvPicPr>
          <p:blipFill>
            <a:blip r:embed="rId2"/>
            <a:stretch>
              <a:fillRect/>
            </a:stretch>
          </p:blipFill>
          <p:spPr>
            <a:xfrm>
              <a:off x="5779765" y="2910014"/>
              <a:ext cx="5068007" cy="3077004"/>
            </a:xfrm>
            <a:prstGeom prst="rect">
              <a:avLst/>
            </a:prstGeom>
          </p:spPr>
        </p:pic>
        <p:pic>
          <p:nvPicPr>
            <p:cNvPr id="7" name="圖片 6">
              <a:extLst>
                <a:ext uri="{FF2B5EF4-FFF2-40B4-BE49-F238E27FC236}">
                  <a16:creationId xmlns="" xmlns:a16="http://schemas.microsoft.com/office/drawing/2014/main" id="{39384044-4369-4F3A-A7B7-21A12E7F2AE2}"/>
                </a:ext>
              </a:extLst>
            </p:cNvPr>
            <p:cNvPicPr>
              <a:picLocks noChangeAspect="1"/>
            </p:cNvPicPr>
            <p:nvPr/>
          </p:nvPicPr>
          <p:blipFill>
            <a:blip r:embed="rId3"/>
            <a:stretch>
              <a:fillRect/>
            </a:stretch>
          </p:blipFill>
          <p:spPr>
            <a:xfrm>
              <a:off x="5779765" y="5985327"/>
              <a:ext cx="5067300" cy="304800"/>
            </a:xfrm>
            <a:prstGeom prst="rect">
              <a:avLst/>
            </a:prstGeom>
          </p:spPr>
        </p:pic>
        <p:sp>
          <p:nvSpPr>
            <p:cNvPr id="8" name="文字方塊 7">
              <a:extLst>
                <a:ext uri="{FF2B5EF4-FFF2-40B4-BE49-F238E27FC236}">
                  <a16:creationId xmlns="" xmlns:a16="http://schemas.microsoft.com/office/drawing/2014/main" id="{A1352B88-2D75-435E-8A16-332EDE87C380}"/>
                </a:ext>
              </a:extLst>
            </p:cNvPr>
            <p:cNvSpPr txBox="1"/>
            <p:nvPr/>
          </p:nvSpPr>
          <p:spPr>
            <a:xfrm>
              <a:off x="6821412" y="5987018"/>
              <a:ext cx="1124668" cy="400109"/>
            </a:xfrm>
            <a:prstGeom prst="rect">
              <a:avLst/>
            </a:prstGeom>
            <a:noFill/>
          </p:spPr>
          <p:txBody>
            <a:bodyPr wrap="none" rtlCol="0">
              <a:spAutoFit/>
            </a:bodyPr>
            <a:lstStyle/>
            <a:p>
              <a:r>
                <a:rPr lang="en-US" altLang="zh-TW" sz="1350" dirty="0"/>
                <a:t>[context]</a:t>
              </a:r>
              <a:endParaRPr lang="zh-TW" altLang="en-US" sz="1350" dirty="0"/>
            </a:p>
          </p:txBody>
        </p:sp>
        <p:sp>
          <p:nvSpPr>
            <p:cNvPr id="9" name="文字方塊 8">
              <a:extLst>
                <a:ext uri="{FF2B5EF4-FFF2-40B4-BE49-F238E27FC236}">
                  <a16:creationId xmlns="" xmlns:a16="http://schemas.microsoft.com/office/drawing/2014/main" id="{28FB4903-DF57-457E-9EBC-7736316CCD00}"/>
                </a:ext>
              </a:extLst>
            </p:cNvPr>
            <p:cNvSpPr txBox="1"/>
            <p:nvPr/>
          </p:nvSpPr>
          <p:spPr>
            <a:xfrm>
              <a:off x="8725852" y="5981739"/>
              <a:ext cx="2062957" cy="400109"/>
            </a:xfrm>
            <a:prstGeom prst="rect">
              <a:avLst/>
            </a:prstGeom>
            <a:noFill/>
          </p:spPr>
          <p:txBody>
            <a:bodyPr wrap="none" rtlCol="0">
              <a:spAutoFit/>
            </a:bodyPr>
            <a:lstStyle/>
            <a:p>
              <a:r>
                <a:rPr lang="en-US" altLang="zh-TW" sz="1350" dirty="0"/>
                <a:t>[question][options]</a:t>
              </a:r>
              <a:endParaRPr lang="zh-TW" altLang="en-US" sz="1350" dirty="0"/>
            </a:p>
          </p:txBody>
        </p:sp>
        <p:sp>
          <p:nvSpPr>
            <p:cNvPr id="10" name="箭號: 向下 9">
              <a:extLst>
                <a:ext uri="{FF2B5EF4-FFF2-40B4-BE49-F238E27FC236}">
                  <a16:creationId xmlns="" xmlns:a16="http://schemas.microsoft.com/office/drawing/2014/main" id="{D519409F-7904-4641-8859-B83C45B170CF}"/>
                </a:ext>
              </a:extLst>
            </p:cNvPr>
            <p:cNvSpPr/>
            <p:nvPr/>
          </p:nvSpPr>
          <p:spPr>
            <a:xfrm rot="10800000">
              <a:off x="5976296" y="2476870"/>
              <a:ext cx="248575" cy="5770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矩形 11">
              <a:extLst>
                <a:ext uri="{FF2B5EF4-FFF2-40B4-BE49-F238E27FC236}">
                  <a16:creationId xmlns="" xmlns:a16="http://schemas.microsoft.com/office/drawing/2014/main" id="{A6B1AABC-E3A2-4532-84A5-ECC8C97933FF}"/>
                </a:ext>
              </a:extLst>
            </p:cNvPr>
            <p:cNvSpPr/>
            <p:nvPr/>
          </p:nvSpPr>
          <p:spPr>
            <a:xfrm>
              <a:off x="5647821" y="2246050"/>
              <a:ext cx="230820" cy="230820"/>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矩形 12">
              <a:extLst>
                <a:ext uri="{FF2B5EF4-FFF2-40B4-BE49-F238E27FC236}">
                  <a16:creationId xmlns="" xmlns:a16="http://schemas.microsoft.com/office/drawing/2014/main" id="{1354C620-F28A-4568-8F48-2187C8703E88}"/>
                </a:ext>
              </a:extLst>
            </p:cNvPr>
            <p:cNvSpPr/>
            <p:nvPr/>
          </p:nvSpPr>
          <p:spPr>
            <a:xfrm>
              <a:off x="5878641" y="2246050"/>
              <a:ext cx="230820" cy="230820"/>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4" name="矩形 13">
              <a:extLst>
                <a:ext uri="{FF2B5EF4-FFF2-40B4-BE49-F238E27FC236}">
                  <a16:creationId xmlns="" xmlns:a16="http://schemas.microsoft.com/office/drawing/2014/main" id="{BF667C74-9ABE-42BA-A28C-19EF3B28CEEA}"/>
                </a:ext>
              </a:extLst>
            </p:cNvPr>
            <p:cNvSpPr/>
            <p:nvPr/>
          </p:nvSpPr>
          <p:spPr>
            <a:xfrm>
              <a:off x="6109461" y="2246050"/>
              <a:ext cx="230820" cy="230820"/>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5" name="矩形 14">
              <a:extLst>
                <a:ext uri="{FF2B5EF4-FFF2-40B4-BE49-F238E27FC236}">
                  <a16:creationId xmlns="" xmlns:a16="http://schemas.microsoft.com/office/drawing/2014/main" id="{CF1CA5CC-F07C-4D36-A209-56E891F5ECD9}"/>
                </a:ext>
              </a:extLst>
            </p:cNvPr>
            <p:cNvSpPr/>
            <p:nvPr/>
          </p:nvSpPr>
          <p:spPr>
            <a:xfrm>
              <a:off x="6340281" y="2246050"/>
              <a:ext cx="230820" cy="230820"/>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Tree>
    <p:extLst>
      <p:ext uri="{BB962C8B-B14F-4D97-AF65-F5344CB8AC3E}">
        <p14:creationId xmlns:p14="http://schemas.microsoft.com/office/powerpoint/2010/main" val="243926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BERT-concatenate</a:t>
            </a:r>
          </a:p>
        </p:txBody>
      </p:sp>
      <p:sp>
        <p:nvSpPr>
          <p:cNvPr id="3" name="Content Placeholder 2"/>
          <p:cNvSpPr>
            <a:spLocks noGrp="1"/>
          </p:cNvSpPr>
          <p:nvPr>
            <p:ph idx="1"/>
          </p:nvPr>
        </p:nvSpPr>
        <p:spPr/>
        <p:txBody>
          <a:bodyPr>
            <a:normAutofit fontScale="92500" lnSpcReduction="10000"/>
          </a:bodyPr>
          <a:lstStyle/>
          <a:p>
            <a:r>
              <a:rPr lang="en-US" dirty="0"/>
              <a:t>Train</a:t>
            </a:r>
          </a:p>
          <a:p>
            <a:pPr lvl="1"/>
            <a:r>
              <a:rPr lang="en-US" dirty="0"/>
              <a:t>Kaggle-123456-ASR</a:t>
            </a:r>
          </a:p>
          <a:p>
            <a:pPr lvl="1"/>
            <a:r>
              <a:rPr lang="en-US" altLang="zh-TW" dirty="0"/>
              <a:t>Kaggle-123456</a:t>
            </a:r>
            <a:r>
              <a:rPr lang="en-US" dirty="0"/>
              <a:t>-</a:t>
            </a:r>
            <a:r>
              <a:rPr lang="en-US" altLang="zh-TW" dirty="0"/>
              <a:t>transcript</a:t>
            </a:r>
          </a:p>
          <a:p>
            <a:pPr lvl="1"/>
            <a:r>
              <a:rPr lang="en-US" dirty="0"/>
              <a:t>Semi-Final-1-ASR</a:t>
            </a:r>
          </a:p>
          <a:p>
            <a:pPr lvl="1"/>
            <a:r>
              <a:rPr lang="en-US" altLang="zh-TW" dirty="0"/>
              <a:t>Semi-Final-1</a:t>
            </a:r>
            <a:r>
              <a:rPr lang="en-US" dirty="0"/>
              <a:t>-transcript</a:t>
            </a:r>
          </a:p>
          <a:p>
            <a:pPr lvl="1"/>
            <a:r>
              <a:rPr lang="en-US" dirty="0"/>
              <a:t>DRCD-multiple-choice</a:t>
            </a:r>
          </a:p>
          <a:p>
            <a:pPr lvl="1"/>
            <a:endParaRPr lang="en-US" dirty="0"/>
          </a:p>
          <a:p>
            <a:r>
              <a:rPr lang="en-US" dirty="0"/>
              <a:t>Validate</a:t>
            </a:r>
          </a:p>
          <a:p>
            <a:pPr lvl="1"/>
            <a:r>
              <a:rPr lang="en-US" dirty="0"/>
              <a:t>Semi-Final-2-ASR</a:t>
            </a:r>
          </a:p>
          <a:p>
            <a:pPr lvl="1"/>
            <a:r>
              <a:rPr lang="en-US" dirty="0"/>
              <a:t>Accuracy: 0.773</a:t>
            </a:r>
          </a:p>
        </p:txBody>
      </p:sp>
      <p:sp>
        <p:nvSpPr>
          <p:cNvPr id="4" name="Slide Number Placeholder 3"/>
          <p:cNvSpPr>
            <a:spLocks noGrp="1"/>
          </p:cNvSpPr>
          <p:nvPr>
            <p:ph type="sldNum" sz="quarter" idx="12"/>
          </p:nvPr>
        </p:nvSpPr>
        <p:spPr/>
        <p:txBody>
          <a:bodyPr/>
          <a:lstStyle/>
          <a:p>
            <a:fld id="{C6C9FC13-1572-41B5-897F-227372A67B06}" type="slidenum">
              <a:rPr lang="en-US" smtClean="0"/>
              <a:t>28</a:t>
            </a:fld>
            <a:endParaRPr lang="en-US"/>
          </a:p>
        </p:txBody>
      </p:sp>
    </p:spTree>
    <p:extLst>
      <p:ext uri="{BB962C8B-B14F-4D97-AF65-F5344CB8AC3E}">
        <p14:creationId xmlns:p14="http://schemas.microsoft.com/office/powerpoint/2010/main" val="396826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3BB32A-89D2-FF45-95B3-841580782A5E}"/>
              </a:ext>
            </a:extLst>
          </p:cNvPr>
          <p:cNvSpPr>
            <a:spLocks noGrp="1"/>
          </p:cNvSpPr>
          <p:nvPr>
            <p:ph type="title"/>
          </p:nvPr>
        </p:nvSpPr>
        <p:spPr/>
        <p:txBody>
          <a:bodyPr/>
          <a:lstStyle/>
          <a:p>
            <a:r>
              <a:rPr lang="zh-TW" altLang="en-US" dirty="0"/>
              <a:t>任務</a:t>
            </a:r>
            <a:r>
              <a:rPr lang="en-US" altLang="zh-TW" dirty="0"/>
              <a:t>-</a:t>
            </a:r>
            <a:r>
              <a:rPr lang="zh-TW" altLang="en-US" dirty="0"/>
              <a:t>選擇題</a:t>
            </a:r>
            <a:endParaRPr lang="en-US" dirty="0"/>
          </a:p>
        </p:txBody>
      </p:sp>
      <p:sp>
        <p:nvSpPr>
          <p:cNvPr id="3" name="Content Placeholder 2">
            <a:extLst>
              <a:ext uri="{FF2B5EF4-FFF2-40B4-BE49-F238E27FC236}">
                <a16:creationId xmlns="" xmlns:a16="http://schemas.microsoft.com/office/drawing/2014/main" id="{1A7F9BE4-365B-A84A-AFC4-112FDA7476EC}"/>
              </a:ext>
            </a:extLst>
          </p:cNvPr>
          <p:cNvSpPr>
            <a:spLocks noGrp="1"/>
          </p:cNvSpPr>
          <p:nvPr>
            <p:ph idx="1"/>
          </p:nvPr>
        </p:nvSpPr>
        <p:spPr/>
        <p:txBody>
          <a:bodyPr>
            <a:normAutofit fontScale="92500" lnSpcReduction="10000"/>
          </a:bodyPr>
          <a:lstStyle/>
          <a:p>
            <a:r>
              <a:rPr lang="en-US" altLang="zh-TW" sz="2400" dirty="0"/>
              <a:t>Sound files</a:t>
            </a:r>
          </a:p>
          <a:p>
            <a:pPr lvl="1"/>
            <a:r>
              <a:rPr lang="en-US" altLang="zh-TW" sz="2000" dirty="0"/>
              <a:t>A.</a:t>
            </a:r>
            <a:r>
              <a:rPr lang="zh-TW" altLang="en-US" sz="2000" dirty="0"/>
              <a:t> </a:t>
            </a:r>
            <a:r>
              <a:rPr lang="en-US" altLang="zh-TW" sz="2000" dirty="0"/>
              <a:t>context</a:t>
            </a:r>
          </a:p>
          <a:p>
            <a:pPr lvl="1"/>
            <a:r>
              <a:rPr lang="en-US" altLang="zh-TW" sz="2000" dirty="0"/>
              <a:t>B.</a:t>
            </a:r>
            <a:r>
              <a:rPr lang="zh-TW" altLang="en-US" sz="2000" dirty="0"/>
              <a:t> </a:t>
            </a:r>
            <a:r>
              <a:rPr lang="en-US" altLang="zh-TW" sz="2000" dirty="0"/>
              <a:t>question</a:t>
            </a:r>
          </a:p>
          <a:p>
            <a:pPr lvl="1"/>
            <a:r>
              <a:rPr lang="en-US" altLang="zh-TW" sz="2000" dirty="0"/>
              <a:t>C.</a:t>
            </a:r>
            <a:r>
              <a:rPr lang="zh-TW" altLang="en-US" sz="2000" dirty="0"/>
              <a:t> </a:t>
            </a:r>
            <a:r>
              <a:rPr lang="en-US" altLang="zh-TW" sz="2000" dirty="0"/>
              <a:t>options</a:t>
            </a:r>
            <a:r>
              <a:rPr lang="zh-TW" altLang="en-US" sz="2000" dirty="0"/>
              <a:t> </a:t>
            </a:r>
            <a:r>
              <a:rPr lang="en-US" altLang="zh-TW" sz="2000" dirty="0"/>
              <a:t>(short-answer questions do not have this part)</a:t>
            </a:r>
          </a:p>
          <a:p>
            <a:pPr lvl="1"/>
            <a:endParaRPr lang="en-US" altLang="zh-TW" sz="2000" dirty="0">
              <a:hlinkClick r:id="rId2"/>
            </a:endParaRPr>
          </a:p>
          <a:p>
            <a:r>
              <a:rPr lang="en-US" altLang="zh-TW" sz="2400" dirty="0"/>
              <a:t>E.g. (with ASR error)</a:t>
            </a:r>
          </a:p>
          <a:p>
            <a:pPr lvl="1"/>
            <a:r>
              <a:rPr lang="en-US" altLang="zh-TW" sz="2000" dirty="0"/>
              <a:t>A:</a:t>
            </a:r>
            <a:r>
              <a:rPr lang="zh-TW" altLang="en-US" sz="2000" dirty="0"/>
              <a:t> 明年元旦起，交通部新規定，汽車輪胎胎紋深度將納入定期檢驗項目之一，一段，深度未達</a:t>
            </a:r>
            <a:r>
              <a:rPr lang="en-US" altLang="zh-TW" sz="2000" dirty="0"/>
              <a:t>1.6</a:t>
            </a:r>
            <a:r>
              <a:rPr lang="zh-TW" altLang="en-US" sz="2000" dirty="0"/>
              <a:t>公里，近一個月內沒換胎，將會被吊銷牌照，民衆除了定期檢驗臺文，也可以自己用十元硬幣檢測，只要看得見國父像一頂下緣，表示該換輪胎了。</a:t>
            </a:r>
            <a:endParaRPr lang="en-US" altLang="zh-TW" sz="2000" dirty="0"/>
          </a:p>
          <a:p>
            <a:pPr lvl="1"/>
            <a:r>
              <a:rPr lang="en-US" altLang="zh-TW" sz="2000" dirty="0"/>
              <a:t>B:</a:t>
            </a:r>
            <a:r>
              <a:rPr lang="zh-TW" altLang="en-US" sz="2000" dirty="0"/>
              <a:t> 汽車胎紋未達到多少公里將會被吊銷牌照？</a:t>
            </a:r>
            <a:endParaRPr lang="en-US" altLang="zh-TW" sz="2000" dirty="0"/>
          </a:p>
          <a:p>
            <a:pPr lvl="1"/>
            <a:r>
              <a:rPr lang="en-US" altLang="zh-TW" sz="2000" dirty="0"/>
              <a:t>C: 11.5</a:t>
            </a:r>
            <a:r>
              <a:rPr lang="zh-TW" altLang="en-US" sz="2000" dirty="0"/>
              <a:t>公里，</a:t>
            </a:r>
            <a:r>
              <a:rPr lang="en-US" altLang="zh-TW" sz="2000" dirty="0"/>
              <a:t>21.4</a:t>
            </a:r>
            <a:r>
              <a:rPr lang="zh-TW" altLang="en-US" sz="2000" dirty="0"/>
              <a:t>公里，</a:t>
            </a:r>
            <a:r>
              <a:rPr lang="en-US" altLang="zh-TW" sz="2000" dirty="0"/>
              <a:t>31.3</a:t>
            </a:r>
            <a:r>
              <a:rPr lang="zh-TW" altLang="en-US" sz="2000" dirty="0"/>
              <a:t>公里是</a:t>
            </a:r>
            <a:r>
              <a:rPr lang="en-US" altLang="zh-TW" sz="2000" dirty="0"/>
              <a:t>1.6</a:t>
            </a:r>
            <a:r>
              <a:rPr lang="zh-TW" altLang="en-US" sz="2000" dirty="0"/>
              <a:t>公里。</a:t>
            </a:r>
          </a:p>
        </p:txBody>
      </p:sp>
      <p:sp>
        <p:nvSpPr>
          <p:cNvPr id="4" name="Date Placeholder 3">
            <a:extLst>
              <a:ext uri="{FF2B5EF4-FFF2-40B4-BE49-F238E27FC236}">
                <a16:creationId xmlns="" xmlns:a16="http://schemas.microsoft.com/office/drawing/2014/main" id="{B9AC32E9-8DE8-F146-9460-A0E1BF46FBBF}"/>
              </a:ext>
            </a:extLst>
          </p:cNvPr>
          <p:cNvSpPr>
            <a:spLocks noGrp="1"/>
          </p:cNvSpPr>
          <p:nvPr>
            <p:ph type="dt" sz="half" idx="10"/>
          </p:nvPr>
        </p:nvSpPr>
        <p:spPr/>
        <p:txBody>
          <a:bodyPr/>
          <a:lstStyle/>
          <a:p>
            <a:fld id="{3330A9EF-F2AC-204F-B05B-73AB86E767CA}" type="datetime1">
              <a:rPr lang="zh-TW" altLang="en-US" smtClean="0"/>
              <a:t>2019/8/15</a:t>
            </a:fld>
            <a:endParaRPr lang="en-US" dirty="0"/>
          </a:p>
        </p:txBody>
      </p:sp>
      <p:sp>
        <p:nvSpPr>
          <p:cNvPr id="5" name="Slide Number Placeholder 4">
            <a:extLst>
              <a:ext uri="{FF2B5EF4-FFF2-40B4-BE49-F238E27FC236}">
                <a16:creationId xmlns="" xmlns:a16="http://schemas.microsoft.com/office/drawing/2014/main" id="{EB83CF80-CC1E-7D43-A127-059122B257D8}"/>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53540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a:t>Create DRCD-multiple-choice dataset</a:t>
            </a:r>
          </a:p>
        </p:txBody>
      </p:sp>
      <p:sp>
        <p:nvSpPr>
          <p:cNvPr id="3" name="Content Placeholder 2"/>
          <p:cNvSpPr>
            <a:spLocks noGrp="1"/>
          </p:cNvSpPr>
          <p:nvPr>
            <p:ph idx="1"/>
          </p:nvPr>
        </p:nvSpPr>
        <p:spPr/>
        <p:txBody>
          <a:bodyPr>
            <a:normAutofit fontScale="77500" lnSpcReduction="20000"/>
          </a:bodyPr>
          <a:lstStyle/>
          <a:p>
            <a:r>
              <a:rPr lang="en-US" dirty="0"/>
              <a:t>Extract similar POS/NER sequences in DRCD context as options</a:t>
            </a:r>
          </a:p>
          <a:p>
            <a:pPr marL="685800" lvl="1" indent="-342900">
              <a:buFont typeface="+mj-lt"/>
              <a:buAutoNum type="arabicPeriod"/>
            </a:pPr>
            <a:endParaRPr lang="en-US" dirty="0"/>
          </a:p>
          <a:p>
            <a:pPr marL="685800" lvl="1" indent="-342900">
              <a:buFont typeface="+mj-lt"/>
              <a:buAutoNum type="arabicPeriod"/>
            </a:pPr>
            <a:r>
              <a:rPr lang="en-US" dirty="0"/>
              <a:t>Ground truth: 2007</a:t>
            </a:r>
            <a:r>
              <a:rPr lang="zh-TW" altLang="en-US" dirty="0"/>
              <a:t>年</a:t>
            </a:r>
            <a:r>
              <a:rPr lang="en-US" altLang="zh-TW" dirty="0"/>
              <a:t>1</a:t>
            </a:r>
            <a:r>
              <a:rPr lang="zh-TW" altLang="en-US" dirty="0"/>
              <a:t>月</a:t>
            </a:r>
            <a:r>
              <a:rPr lang="en-US" altLang="zh-TW" dirty="0"/>
              <a:t>16</a:t>
            </a:r>
            <a:r>
              <a:rPr lang="zh-TW" altLang="en-US" dirty="0"/>
              <a:t>日</a:t>
            </a:r>
            <a:r>
              <a:rPr lang="en-US" altLang="zh-TW" dirty="0"/>
              <a:t>[‘</a:t>
            </a:r>
            <a:r>
              <a:rPr lang="en-US" altLang="zh-TW" dirty="0" err="1"/>
              <a:t>Nd</a:t>
            </a:r>
            <a:r>
              <a:rPr lang="en-US" altLang="zh-TW" dirty="0"/>
              <a:t>’, ‘</a:t>
            </a:r>
            <a:r>
              <a:rPr lang="en-US" altLang="zh-TW" dirty="0" err="1"/>
              <a:t>Nd</a:t>
            </a:r>
            <a:r>
              <a:rPr lang="en-US" altLang="zh-TW" dirty="0"/>
              <a:t>’, ‘</a:t>
            </a:r>
            <a:r>
              <a:rPr lang="en-US" altLang="zh-TW" dirty="0" err="1"/>
              <a:t>Nd</a:t>
            </a:r>
            <a:r>
              <a:rPr lang="en-US" altLang="zh-TW" dirty="0"/>
              <a:t>’]</a:t>
            </a:r>
            <a:r>
              <a:rPr lang="zh-TW" altLang="en-US" dirty="0"/>
              <a:t> </a:t>
            </a:r>
            <a:r>
              <a:rPr lang="en-US" altLang="zh-TW" dirty="0"/>
              <a:t>(from DRCD training set, id: 1001-10-2)</a:t>
            </a:r>
          </a:p>
          <a:p>
            <a:pPr marL="685800" lvl="1" indent="-342900">
              <a:buFont typeface="+mj-lt"/>
              <a:buAutoNum type="arabicPeriod"/>
            </a:pPr>
            <a:endParaRPr lang="en-US" altLang="zh-TW" dirty="0"/>
          </a:p>
          <a:p>
            <a:pPr marL="685800" lvl="1" indent="-342900">
              <a:buFont typeface="+mj-lt"/>
              <a:buAutoNum type="arabicPeriod"/>
            </a:pPr>
            <a:r>
              <a:rPr lang="en-US" altLang="zh-TW" dirty="0"/>
              <a:t>[‘</a:t>
            </a:r>
            <a:r>
              <a:rPr lang="en-US" altLang="zh-TW" dirty="0" err="1"/>
              <a:t>Nd</a:t>
            </a:r>
            <a:r>
              <a:rPr lang="en-US" altLang="zh-TW" dirty="0"/>
              <a:t>’, ‘</a:t>
            </a:r>
            <a:r>
              <a:rPr lang="en-US" altLang="zh-TW" dirty="0" err="1"/>
              <a:t>Nd</a:t>
            </a:r>
            <a:r>
              <a:rPr lang="en-US" altLang="zh-TW" dirty="0"/>
              <a:t>’, ‘</a:t>
            </a:r>
            <a:r>
              <a:rPr lang="en-US" altLang="zh-TW" dirty="0" err="1"/>
              <a:t>Nd</a:t>
            </a:r>
            <a:r>
              <a:rPr lang="en-US" altLang="zh-TW" dirty="0"/>
              <a:t>’]</a:t>
            </a:r>
          </a:p>
          <a:p>
            <a:pPr lvl="2"/>
            <a:r>
              <a:rPr lang="en-US" altLang="zh-TW" dirty="0"/>
              <a:t>E.g. 2004</a:t>
            </a:r>
            <a:r>
              <a:rPr lang="zh-TW" altLang="en-US" dirty="0"/>
              <a:t>年</a:t>
            </a:r>
            <a:r>
              <a:rPr lang="en-US" altLang="zh-TW" dirty="0"/>
              <a:t>8</a:t>
            </a:r>
            <a:r>
              <a:rPr lang="zh-TW" altLang="en-US" dirty="0"/>
              <a:t>月</a:t>
            </a:r>
            <a:r>
              <a:rPr lang="en-US" altLang="zh-TW" dirty="0"/>
              <a:t>5</a:t>
            </a:r>
            <a:r>
              <a:rPr lang="zh-TW" altLang="en-US" dirty="0"/>
              <a:t>日</a:t>
            </a:r>
            <a:endParaRPr lang="en-US" altLang="zh-TW" dirty="0"/>
          </a:p>
          <a:p>
            <a:pPr lvl="2"/>
            <a:endParaRPr lang="en-US" altLang="zh-TW" dirty="0"/>
          </a:p>
          <a:p>
            <a:pPr marL="685800" lvl="1" indent="-342900">
              <a:buFont typeface="+mj-lt"/>
              <a:buAutoNum type="arabicPeriod"/>
            </a:pPr>
            <a:r>
              <a:rPr lang="en-US" altLang="zh-TW" dirty="0"/>
              <a:t>[‘</a:t>
            </a:r>
            <a:r>
              <a:rPr lang="en-US" altLang="zh-TW" dirty="0" err="1"/>
              <a:t>Nd</a:t>
            </a:r>
            <a:r>
              <a:rPr lang="en-US" altLang="zh-TW" dirty="0"/>
              <a:t>’, ‘</a:t>
            </a:r>
            <a:r>
              <a:rPr lang="en-US" altLang="zh-TW" dirty="0" err="1"/>
              <a:t>Nd</a:t>
            </a:r>
            <a:r>
              <a:rPr lang="en-US" altLang="zh-TW" dirty="0"/>
              <a:t>’]</a:t>
            </a:r>
          </a:p>
          <a:p>
            <a:pPr lvl="2"/>
            <a:r>
              <a:rPr lang="en-US" altLang="zh-TW" dirty="0"/>
              <a:t>E.g. 2014</a:t>
            </a:r>
            <a:r>
              <a:rPr lang="zh-TW" altLang="en-US" dirty="0"/>
              <a:t>年</a:t>
            </a:r>
            <a:r>
              <a:rPr lang="en-US" altLang="zh-TW" dirty="0"/>
              <a:t>6</a:t>
            </a:r>
            <a:r>
              <a:rPr lang="zh-TW" altLang="en-US" dirty="0"/>
              <a:t>月</a:t>
            </a:r>
            <a:endParaRPr lang="en-US" altLang="zh-TW" dirty="0"/>
          </a:p>
          <a:p>
            <a:pPr lvl="2"/>
            <a:endParaRPr lang="en-US" altLang="zh-TW" dirty="0"/>
          </a:p>
          <a:p>
            <a:pPr marL="685800" lvl="1" indent="-342900">
              <a:buFont typeface="+mj-lt"/>
              <a:buAutoNum type="arabicPeriod"/>
            </a:pPr>
            <a:r>
              <a:rPr lang="en-US" altLang="zh-TW" dirty="0"/>
              <a:t>[‘</a:t>
            </a:r>
            <a:r>
              <a:rPr lang="en-US" altLang="zh-TW" dirty="0" err="1"/>
              <a:t>Nd</a:t>
            </a:r>
            <a:r>
              <a:rPr lang="en-US" altLang="zh-TW" dirty="0"/>
              <a:t>’]</a:t>
            </a:r>
          </a:p>
          <a:p>
            <a:pPr lvl="2"/>
            <a:r>
              <a:rPr lang="en-US" altLang="zh-TW" dirty="0"/>
              <a:t>E.g. 2010</a:t>
            </a:r>
            <a:r>
              <a:rPr lang="zh-TW" altLang="en-US" dirty="0"/>
              <a:t>年</a:t>
            </a:r>
            <a:r>
              <a:rPr lang="en-US" altLang="zh-TW" dirty="0"/>
              <a:t>, 2023</a:t>
            </a:r>
            <a:r>
              <a:rPr lang="zh-TW" altLang="en-US" dirty="0"/>
              <a:t>年</a:t>
            </a:r>
            <a:endParaRPr lang="en-US" altLang="zh-TW" dirty="0"/>
          </a:p>
          <a:p>
            <a:pPr lvl="3"/>
            <a:endParaRPr lang="en-US" altLang="zh-TW" dirty="0"/>
          </a:p>
          <a:p>
            <a:pPr lvl="2"/>
            <a:endParaRPr lang="en-US" altLang="zh-TW" dirty="0"/>
          </a:p>
          <a:p>
            <a:pPr lvl="3"/>
            <a:endParaRPr lang="en-US" altLang="zh-TW" dirty="0"/>
          </a:p>
          <a:p>
            <a:pPr lvl="2" indent="0">
              <a:buNone/>
            </a:pPr>
            <a:endParaRPr lang="en-US" dirty="0"/>
          </a:p>
          <a:p>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6C9FC13-1572-41B5-897F-227372A67B06}" type="slidenum">
              <a:rPr lang="en-US" smtClean="0"/>
              <a:t>29</a:t>
            </a:fld>
            <a:endParaRPr lang="en-US"/>
          </a:p>
        </p:txBody>
      </p:sp>
    </p:spTree>
    <p:extLst>
      <p:ext uri="{BB962C8B-B14F-4D97-AF65-F5344CB8AC3E}">
        <p14:creationId xmlns:p14="http://schemas.microsoft.com/office/powerpoint/2010/main" val="188647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58" y="2812623"/>
            <a:ext cx="7886700" cy="994172"/>
          </a:xfrm>
        </p:spPr>
        <p:txBody>
          <a:bodyPr/>
          <a:lstStyle/>
          <a:p>
            <a:r>
              <a:rPr lang="en-US" dirty="0"/>
              <a:t>Ensemble</a:t>
            </a:r>
          </a:p>
        </p:txBody>
      </p:sp>
      <p:sp>
        <p:nvSpPr>
          <p:cNvPr id="3" name="Slide Number Placeholder 2"/>
          <p:cNvSpPr>
            <a:spLocks noGrp="1"/>
          </p:cNvSpPr>
          <p:nvPr>
            <p:ph type="sldNum" sz="quarter" idx="12"/>
          </p:nvPr>
        </p:nvSpPr>
        <p:spPr/>
        <p:txBody>
          <a:bodyPr/>
          <a:lstStyle/>
          <a:p>
            <a:fld id="{FF897DF6-51AC-4C3A-BE4C-8A1A073E0FFD}" type="slidenum">
              <a:rPr lang="en-US" smtClean="0"/>
              <a:t>30</a:t>
            </a:fld>
            <a:endParaRPr lang="en-US"/>
          </a:p>
        </p:txBody>
      </p:sp>
    </p:spTree>
    <p:extLst>
      <p:ext uri="{BB962C8B-B14F-4D97-AF65-F5344CB8AC3E}">
        <p14:creationId xmlns:p14="http://schemas.microsoft.com/office/powerpoint/2010/main" val="135800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BD312E3-B43F-4F20-8DC8-8F702AC01180}"/>
              </a:ext>
            </a:extLst>
          </p:cNvPr>
          <p:cNvSpPr>
            <a:spLocks noGrp="1"/>
          </p:cNvSpPr>
          <p:nvPr>
            <p:ph type="title"/>
          </p:nvPr>
        </p:nvSpPr>
        <p:spPr/>
        <p:txBody>
          <a:bodyPr/>
          <a:lstStyle/>
          <a:p>
            <a:r>
              <a:rPr lang="en-US" altLang="zh-TW" dirty="0"/>
              <a:t>Combinations</a:t>
            </a:r>
            <a:endParaRPr lang="zh-TW" altLang="en-US" dirty="0"/>
          </a:p>
        </p:txBody>
      </p:sp>
      <p:sp>
        <p:nvSpPr>
          <p:cNvPr id="4" name="投影片編號版面配置區 3">
            <a:extLst>
              <a:ext uri="{FF2B5EF4-FFF2-40B4-BE49-F238E27FC236}">
                <a16:creationId xmlns="" xmlns:a16="http://schemas.microsoft.com/office/drawing/2014/main" id="{CB8885D4-ABFB-4F26-BDB9-456BFEE30FA9}"/>
              </a:ext>
            </a:extLst>
          </p:cNvPr>
          <p:cNvSpPr>
            <a:spLocks noGrp="1"/>
          </p:cNvSpPr>
          <p:nvPr>
            <p:ph type="sldNum" sz="quarter" idx="12"/>
          </p:nvPr>
        </p:nvSpPr>
        <p:spPr/>
        <p:txBody>
          <a:bodyPr/>
          <a:lstStyle/>
          <a:p>
            <a:fld id="{C6C9FC13-1572-41B5-897F-227372A67B06}" type="slidenum">
              <a:rPr lang="en-US" smtClean="0"/>
              <a:t>31</a:t>
            </a:fld>
            <a:endParaRPr lang="en-US"/>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 xmlns:a16="http://schemas.microsoft.com/office/drawing/2014/main" id="{F1593A5A-77E3-4D0F-9A13-1BDE0A9FB872}"/>
                  </a:ext>
                </a:extLst>
              </p:cNvPr>
              <p:cNvSpPr>
                <a:spLocks noGrp="1"/>
              </p:cNvSpPr>
              <p:nvPr>
                <p:ph idx="1"/>
              </p:nvPr>
            </p:nvSpPr>
            <p:spPr/>
            <p:txBody>
              <a:bodyPr>
                <a:normAutofit fontScale="77500" lnSpcReduction="20000"/>
              </a:bodyPr>
              <a:lstStyle/>
              <a:p>
                <a:r>
                  <a:rPr lang="en-US" altLang="zh-TW" dirty="0"/>
                  <a:t>Grid-search best weights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(0,1,2,…,9)</m:t>
                    </m:r>
                  </m:oMath>
                </a14:m>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Better models need not have higher weights</a:t>
                </a:r>
                <a:endParaRPr lang="zh-TW" altLang="en-US" dirty="0"/>
              </a:p>
            </p:txBody>
          </p:sp>
        </mc:Choice>
        <mc:Fallback xmlns="">
          <p:sp>
            <p:nvSpPr>
              <p:cNvPr id="6" name="內容版面配置區 5">
                <a:extLst>
                  <a:ext uri="{FF2B5EF4-FFF2-40B4-BE49-F238E27FC236}">
                    <a16:creationId xmlns:a16="http://schemas.microsoft.com/office/drawing/2014/main" id="{F1593A5A-77E3-4D0F-9A13-1BDE0A9FB872}"/>
                  </a:ext>
                </a:extLst>
              </p:cNvPr>
              <p:cNvSpPr>
                <a:spLocks noGrp="1" noRot="1" noChangeAspect="1" noMove="1" noResize="1" noEditPoints="1" noAdjustHandles="1" noChangeArrowheads="1" noChangeShapeType="1" noTextEdit="1"/>
              </p:cNvSpPr>
              <p:nvPr>
                <p:ph idx="1"/>
              </p:nvPr>
            </p:nvSpPr>
            <p:spPr>
              <a:blipFill>
                <a:blip r:embed="rId2"/>
                <a:stretch>
                  <a:fillRect t="-1695"/>
                </a:stretch>
              </a:blipFill>
            </p:spPr>
            <p:txBody>
              <a:bodyPr/>
              <a:lstStyle/>
              <a:p>
                <a:r>
                  <a:rPr lang="en-US">
                    <a:noFill/>
                  </a:rPr>
                  <a:t> </a:t>
                </a:r>
              </a:p>
            </p:txBody>
          </p:sp>
        </mc:Fallback>
      </mc:AlternateContent>
      <p:graphicFrame>
        <p:nvGraphicFramePr>
          <p:cNvPr id="7" name="內容版面配置區 4">
            <a:extLst>
              <a:ext uri="{FF2B5EF4-FFF2-40B4-BE49-F238E27FC236}">
                <a16:creationId xmlns="" xmlns:a16="http://schemas.microsoft.com/office/drawing/2014/main" id="{408FD2B0-1103-4573-8905-73D6288FE47D}"/>
              </a:ext>
            </a:extLst>
          </p:cNvPr>
          <p:cNvGraphicFramePr>
            <a:graphicFrameLocks/>
          </p:cNvGraphicFramePr>
          <p:nvPr/>
        </p:nvGraphicFramePr>
        <p:xfrm>
          <a:off x="628650" y="2571857"/>
          <a:ext cx="7886701" cy="2682240"/>
        </p:xfrm>
        <a:graphic>
          <a:graphicData uri="http://schemas.openxmlformats.org/drawingml/2006/table">
            <a:tbl>
              <a:tblPr firstRow="1" bandRow="1">
                <a:tableStyleId>{5940675A-B579-460E-94D1-54222C63F5DA}</a:tableStyleId>
              </a:tblPr>
              <a:tblGrid>
                <a:gridCol w="1236110">
                  <a:extLst>
                    <a:ext uri="{9D8B030D-6E8A-4147-A177-3AD203B41FA5}">
                      <a16:colId xmlns="" xmlns:a16="http://schemas.microsoft.com/office/drawing/2014/main" val="4003277311"/>
                    </a:ext>
                  </a:extLst>
                </a:gridCol>
                <a:gridCol w="916969">
                  <a:extLst>
                    <a:ext uri="{9D8B030D-6E8A-4147-A177-3AD203B41FA5}">
                      <a16:colId xmlns="" xmlns:a16="http://schemas.microsoft.com/office/drawing/2014/main" val="3692869108"/>
                    </a:ext>
                  </a:extLst>
                </a:gridCol>
                <a:gridCol w="1063375">
                  <a:extLst>
                    <a:ext uri="{9D8B030D-6E8A-4147-A177-3AD203B41FA5}">
                      <a16:colId xmlns="" xmlns:a16="http://schemas.microsoft.com/office/drawing/2014/main" val="239169778"/>
                    </a:ext>
                  </a:extLst>
                </a:gridCol>
                <a:gridCol w="1394717">
                  <a:extLst>
                    <a:ext uri="{9D8B030D-6E8A-4147-A177-3AD203B41FA5}">
                      <a16:colId xmlns="" xmlns:a16="http://schemas.microsoft.com/office/drawing/2014/main" val="766109500"/>
                    </a:ext>
                  </a:extLst>
                </a:gridCol>
                <a:gridCol w="1961080">
                  <a:extLst>
                    <a:ext uri="{9D8B030D-6E8A-4147-A177-3AD203B41FA5}">
                      <a16:colId xmlns="" xmlns:a16="http://schemas.microsoft.com/office/drawing/2014/main" val="2777859557"/>
                    </a:ext>
                  </a:extLst>
                </a:gridCol>
                <a:gridCol w="1314450">
                  <a:extLst>
                    <a:ext uri="{9D8B030D-6E8A-4147-A177-3AD203B41FA5}">
                      <a16:colId xmlns="" xmlns:a16="http://schemas.microsoft.com/office/drawing/2014/main" val="3948325568"/>
                    </a:ext>
                  </a:extLst>
                </a:gridCol>
              </a:tblGrid>
              <a:tr h="685800">
                <a:tc>
                  <a:txBody>
                    <a:bodyPr/>
                    <a:lstStyle/>
                    <a:p>
                      <a:pPr algn="ctr"/>
                      <a:r>
                        <a:rPr lang="en-US" altLang="zh-TW" sz="1400" dirty="0"/>
                        <a:t>Option-Context Matching</a:t>
                      </a: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r>
                        <a:rPr lang="en-US" altLang="zh-TW" sz="1400" dirty="0"/>
                        <a:t>BERT-squad</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BERT-independent</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BERT-concatenate</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Semi-Final-2</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r>
                        <a:rPr lang="en-US" altLang="zh-TW" sz="1400" dirty="0"/>
                        <a:t>Final</a:t>
                      </a: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2829663227"/>
                  </a:ext>
                </a:extLst>
              </a:tr>
              <a:tr h="278130">
                <a:tc>
                  <a:txBody>
                    <a:bodyPr/>
                    <a:lstStyle/>
                    <a:p>
                      <a:pPr algn="ctr"/>
                      <a:r>
                        <a:rPr lang="en-US" altLang="zh-TW" sz="1400" dirty="0"/>
                        <a:t>1</a:t>
                      </a: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0.635</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22688305"/>
                  </a:ext>
                </a:extLst>
              </a:tr>
              <a:tr h="278130">
                <a:tc>
                  <a:txBody>
                    <a:bodyPr/>
                    <a:lstStyle/>
                    <a:p>
                      <a:pPr algn="ct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r>
                        <a:rPr lang="en-US" altLang="zh-TW" sz="1400" dirty="0"/>
                        <a:t>1</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zh-TW" altLang="en-US" sz="140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0.705</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2954982340"/>
                  </a:ext>
                </a:extLst>
              </a:tr>
              <a:tr h="278130">
                <a:tc>
                  <a:txBody>
                    <a:bodyPr/>
                    <a:lstStyle/>
                    <a:p>
                      <a:pPr algn="ct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1</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0.759</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1720948927"/>
                  </a:ext>
                </a:extLst>
              </a:tr>
              <a:tr h="278130">
                <a:tc>
                  <a:txBody>
                    <a:bodyPr/>
                    <a:lstStyle/>
                    <a:p>
                      <a:pPr algn="ct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endParaRPr lang="zh-TW" alt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1</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0.773</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646716304"/>
                  </a:ext>
                </a:extLst>
              </a:tr>
              <a:tr h="278130">
                <a:tc>
                  <a:txBody>
                    <a:bodyPr/>
                    <a:lstStyle/>
                    <a:p>
                      <a:pPr algn="ct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endParaRPr lang="zh-TW" alt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2</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3</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0.790</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554243893"/>
                  </a:ext>
                </a:extLst>
              </a:tr>
              <a:tr h="278130">
                <a:tc>
                  <a:txBody>
                    <a:bodyPr/>
                    <a:lstStyle/>
                    <a:p>
                      <a:pPr algn="ct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r>
                        <a:rPr lang="en-US" altLang="zh-TW" sz="1400" dirty="0"/>
                        <a:t>2</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1</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1</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0.816</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119795488"/>
                  </a:ext>
                </a:extLst>
              </a:tr>
              <a:tr h="278130">
                <a:tc>
                  <a:txBody>
                    <a:bodyPr/>
                    <a:lstStyle/>
                    <a:p>
                      <a:pPr algn="ctr"/>
                      <a:r>
                        <a:rPr lang="en-US" altLang="zh-TW" sz="1400" dirty="0"/>
                        <a:t>9</a:t>
                      </a:r>
                      <a:endParaRPr lang="zh-TW" altLang="en-US" sz="1400" dirty="0"/>
                    </a:p>
                  </a:txBody>
                  <a:tcPr marL="68580" marR="68580" marT="34290" marB="34290" anchor="ctr">
                    <a:lnR w="12700" cap="flat" cmpd="sng" algn="ctr">
                      <a:noFill/>
                      <a:prstDash val="solid"/>
                      <a:round/>
                      <a:headEnd type="none" w="med" len="med"/>
                      <a:tailEnd type="none" w="med" len="med"/>
                    </a:lnR>
                  </a:tcPr>
                </a:tc>
                <a:tc>
                  <a:txBody>
                    <a:bodyPr/>
                    <a:lstStyle/>
                    <a:p>
                      <a:pPr algn="ctr"/>
                      <a:r>
                        <a:rPr lang="en-US" altLang="zh-TW" sz="1400" dirty="0"/>
                        <a:t>9</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6</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TW" sz="1400" dirty="0"/>
                        <a:t>7</a:t>
                      </a:r>
                      <a:endParaRPr lang="zh-TW" altLang="en-US" sz="1400" dirty="0"/>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TW" sz="1400" dirty="0"/>
                        <a:t>0.821</a:t>
                      </a:r>
                      <a:endParaRPr lang="zh-TW" altLang="en-US" sz="1400" dirty="0"/>
                    </a:p>
                  </a:txBody>
                  <a:tcPr marL="68580" marR="68580" marT="34290" marB="34290" anchor="ctr">
                    <a:lnL w="12700" cap="flat" cmpd="sng" algn="ctr">
                      <a:solidFill>
                        <a:schemeClr val="tx1"/>
                      </a:solidFill>
                      <a:prstDash val="solid"/>
                      <a:round/>
                      <a:headEnd type="none" w="med" len="med"/>
                      <a:tailEnd type="none" w="med" len="med"/>
                    </a:lnL>
                    <a:lnR w="12700" cmpd="sng">
                      <a:noFill/>
                    </a:lnR>
                  </a:tcPr>
                </a:tc>
                <a:tc>
                  <a:txBody>
                    <a:bodyPr/>
                    <a:lstStyle/>
                    <a:p>
                      <a:pPr algn="ctr"/>
                      <a:r>
                        <a:rPr lang="en-US" altLang="zh-TW" sz="1400" dirty="0"/>
                        <a:t>0.475</a:t>
                      </a:r>
                      <a:endParaRPr lang="zh-TW" altLang="en-US" sz="1400" dirty="0"/>
                    </a:p>
                  </a:txBody>
                  <a:tcPr marL="68580" marR="68580" marT="34290" marB="34290" anchor="ctr">
                    <a:lnL w="12700" cap="flat" cmpd="sng" algn="ctr">
                      <a:noFill/>
                      <a:prstDash val="solid"/>
                      <a:round/>
                      <a:headEnd type="none" w="med" len="med"/>
                      <a:tailEnd type="none" w="med" len="med"/>
                    </a:lnL>
                  </a:tcPr>
                </a:tc>
                <a:extLst>
                  <a:ext uri="{0D108BD9-81ED-4DB2-BD59-A6C34878D82A}">
                    <a16:rowId xmlns="" xmlns:a16="http://schemas.microsoft.com/office/drawing/2014/main" val="3137962160"/>
                  </a:ext>
                </a:extLst>
              </a:tr>
            </a:tbl>
          </a:graphicData>
        </a:graphic>
      </p:graphicFrame>
    </p:spTree>
    <p:extLst>
      <p:ext uri="{BB962C8B-B14F-4D97-AF65-F5344CB8AC3E}">
        <p14:creationId xmlns:p14="http://schemas.microsoft.com/office/powerpoint/2010/main" val="2970285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F897DF6-51AC-4C3A-BE4C-8A1A073E0FFD}" type="slidenum">
              <a:rPr lang="en-US" smtClean="0"/>
              <a:t>32</a:t>
            </a:fld>
            <a:endParaRPr lang="en-US"/>
          </a:p>
        </p:txBody>
      </p:sp>
      <p:pic>
        <p:nvPicPr>
          <p:cNvPr id="3" name="Picture 2"/>
          <p:cNvPicPr>
            <a:picLocks noChangeAspect="1"/>
          </p:cNvPicPr>
          <p:nvPr/>
        </p:nvPicPr>
        <p:blipFill>
          <a:blip r:embed="rId2"/>
          <a:stretch>
            <a:fillRect/>
          </a:stretch>
        </p:blipFill>
        <p:spPr>
          <a:xfrm>
            <a:off x="147637" y="2697047"/>
            <a:ext cx="8848725" cy="3076575"/>
          </a:xfrm>
          <a:prstGeom prst="rect">
            <a:avLst/>
          </a:prstGeom>
        </p:spPr>
      </p:pic>
      <p:pic>
        <p:nvPicPr>
          <p:cNvPr id="4" name="Picture 3"/>
          <p:cNvPicPr>
            <a:picLocks noChangeAspect="1"/>
          </p:cNvPicPr>
          <p:nvPr/>
        </p:nvPicPr>
        <p:blipFill>
          <a:blip r:embed="rId3"/>
          <a:stretch>
            <a:fillRect/>
          </a:stretch>
        </p:blipFill>
        <p:spPr>
          <a:xfrm>
            <a:off x="4623690" y="1099997"/>
            <a:ext cx="4372671" cy="1597050"/>
          </a:xfrm>
          <a:prstGeom prst="rect">
            <a:avLst/>
          </a:prstGeom>
        </p:spPr>
      </p:pic>
      <p:pic>
        <p:nvPicPr>
          <p:cNvPr id="5" name="Picture 4"/>
          <p:cNvPicPr>
            <a:picLocks noChangeAspect="1"/>
          </p:cNvPicPr>
          <p:nvPr/>
        </p:nvPicPr>
        <p:blipFill>
          <a:blip r:embed="rId4"/>
          <a:stretch>
            <a:fillRect/>
          </a:stretch>
        </p:blipFill>
        <p:spPr>
          <a:xfrm>
            <a:off x="147637" y="1067133"/>
            <a:ext cx="4476054" cy="1629914"/>
          </a:xfrm>
          <a:prstGeom prst="rect">
            <a:avLst/>
          </a:prstGeom>
        </p:spPr>
      </p:pic>
      <p:sp>
        <p:nvSpPr>
          <p:cNvPr id="9" name="Rounded Rectangle 8"/>
          <p:cNvSpPr/>
          <p:nvPr/>
        </p:nvSpPr>
        <p:spPr>
          <a:xfrm>
            <a:off x="95807" y="3192087"/>
            <a:ext cx="8952383" cy="423949"/>
          </a:xfrm>
          <a:prstGeom prst="roundRect">
            <a:avLst>
              <a:gd name="adj" fmla="val 50000"/>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447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129B1-F25B-974C-BEA8-AE72C318AA05}"/>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 xmlns:a16="http://schemas.microsoft.com/office/drawing/2014/main" id="{4CAA5673-BAA9-D541-8D85-4B6816811CFC}"/>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D2849C41-5A71-8147-AC4A-EAA6D11636BE}"/>
              </a:ext>
            </a:extLst>
          </p:cNvPr>
          <p:cNvSpPr>
            <a:spLocks noGrp="1"/>
          </p:cNvSpPr>
          <p:nvPr>
            <p:ph type="sldNum" sz="quarter" idx="12"/>
          </p:nvPr>
        </p:nvSpPr>
        <p:spPr/>
        <p:txBody>
          <a:bodyPr/>
          <a:lstStyle/>
          <a:p>
            <a:fld id="{FF897DF6-51AC-4C3A-BE4C-8A1A073E0FFD}" type="slidenum">
              <a:rPr lang="en-US" smtClean="0"/>
              <a:t>33</a:t>
            </a:fld>
            <a:endParaRPr lang="en-US"/>
          </a:p>
        </p:txBody>
      </p:sp>
    </p:spTree>
    <p:extLst>
      <p:ext uri="{BB962C8B-B14F-4D97-AF65-F5344CB8AC3E}">
        <p14:creationId xmlns:p14="http://schemas.microsoft.com/office/powerpoint/2010/main" val="174509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58" y="2812623"/>
            <a:ext cx="7886700" cy="994172"/>
          </a:xfrm>
        </p:spPr>
        <p:txBody>
          <a:bodyPr/>
          <a:lstStyle/>
          <a:p>
            <a:r>
              <a:rPr lang="en-US" dirty="0"/>
              <a:t>ASR + System</a:t>
            </a:r>
          </a:p>
        </p:txBody>
      </p:sp>
      <p:sp>
        <p:nvSpPr>
          <p:cNvPr id="3" name="Slide Number Placeholder 2"/>
          <p:cNvSpPr>
            <a:spLocks noGrp="1"/>
          </p:cNvSpPr>
          <p:nvPr>
            <p:ph type="sldNum" sz="quarter" idx="12"/>
          </p:nvPr>
        </p:nvSpPr>
        <p:spPr/>
        <p:txBody>
          <a:bodyPr/>
          <a:lstStyle/>
          <a:p>
            <a:fld id="{FF897DF6-51AC-4C3A-BE4C-8A1A073E0FFD}" type="slidenum">
              <a:rPr lang="en-US" smtClean="0"/>
              <a:t>34</a:t>
            </a:fld>
            <a:endParaRPr lang="en-US"/>
          </a:p>
        </p:txBody>
      </p:sp>
    </p:spTree>
    <p:extLst>
      <p:ext uri="{BB962C8B-B14F-4D97-AF65-F5344CB8AC3E}">
        <p14:creationId xmlns:p14="http://schemas.microsoft.com/office/powerpoint/2010/main" val="3985835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Recognition</a:t>
            </a:r>
          </a:p>
        </p:txBody>
      </p:sp>
      <p:sp>
        <p:nvSpPr>
          <p:cNvPr id="3" name="Content Placeholder 2"/>
          <p:cNvSpPr>
            <a:spLocks noGrp="1"/>
          </p:cNvSpPr>
          <p:nvPr>
            <p:ph idx="1"/>
          </p:nvPr>
        </p:nvSpPr>
        <p:spPr/>
        <p:txBody>
          <a:bodyPr/>
          <a:lstStyle/>
          <a:p>
            <a:r>
              <a:rPr lang="en-US" dirty="0"/>
              <a:t>Google Cloud Platform ASR</a:t>
            </a:r>
          </a:p>
          <a:p>
            <a:r>
              <a:rPr lang="en-US" dirty="0" err="1"/>
              <a:t>Olami</a:t>
            </a:r>
            <a:r>
              <a:rPr lang="en-US" dirty="0"/>
              <a:t> ASR</a:t>
            </a:r>
          </a:p>
          <a:p>
            <a:r>
              <a:rPr lang="en-US" dirty="0" err="1"/>
              <a:t>iFlytek</a:t>
            </a:r>
            <a:r>
              <a:rPr lang="en-US" dirty="0"/>
              <a:t> ASR</a:t>
            </a:r>
          </a:p>
          <a:p>
            <a:pPr lvl="1"/>
            <a:r>
              <a:rPr lang="zh-CN" altLang="en-US" dirty="0"/>
              <a:t>語音聽寫</a:t>
            </a:r>
            <a:r>
              <a:rPr lang="en-US" altLang="zh-CN" dirty="0"/>
              <a:t> (IAT)</a:t>
            </a:r>
            <a:endParaRPr lang="en-US" dirty="0"/>
          </a:p>
          <a:p>
            <a:pPr lvl="1"/>
            <a:r>
              <a:rPr lang="zh-CN" altLang="en-US" dirty="0"/>
              <a:t>語音轉寫</a:t>
            </a:r>
            <a:r>
              <a:rPr lang="en-US" altLang="zh-CN" dirty="0"/>
              <a:t> (LFASR)</a:t>
            </a:r>
            <a:endParaRPr lang="en-US" dirty="0"/>
          </a:p>
          <a:p>
            <a:pPr lvl="1"/>
            <a:endParaRPr lang="en-US" dirty="0"/>
          </a:p>
        </p:txBody>
      </p:sp>
      <p:sp>
        <p:nvSpPr>
          <p:cNvPr id="4" name="Slide Number Placeholder 3"/>
          <p:cNvSpPr>
            <a:spLocks noGrp="1"/>
          </p:cNvSpPr>
          <p:nvPr>
            <p:ph type="sldNum" sz="quarter" idx="12"/>
          </p:nvPr>
        </p:nvSpPr>
        <p:spPr/>
        <p:txBody>
          <a:bodyPr/>
          <a:lstStyle/>
          <a:p>
            <a:fld id="{C6C9FC13-1572-41B5-897F-227372A67B06}" type="slidenum">
              <a:rPr lang="en-US" smtClean="0"/>
              <a:t>35</a:t>
            </a:fld>
            <a:endParaRPr lang="en-US"/>
          </a:p>
        </p:txBody>
      </p:sp>
    </p:spTree>
    <p:extLst>
      <p:ext uri="{BB962C8B-B14F-4D97-AF65-F5344CB8AC3E}">
        <p14:creationId xmlns:p14="http://schemas.microsoft.com/office/powerpoint/2010/main" val="4251322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Speech Recognition</a:t>
            </a:r>
            <a:r>
              <a:rPr lang="en-US" altLang="zh-TW" dirty="0"/>
              <a:t> – </a:t>
            </a:r>
            <a:r>
              <a:rPr lang="en-US" dirty="0"/>
              <a:t>Google Cloud</a:t>
            </a:r>
          </a:p>
        </p:txBody>
      </p:sp>
      <p:sp>
        <p:nvSpPr>
          <p:cNvPr id="3" name="Content Placeholder 2"/>
          <p:cNvSpPr>
            <a:spLocks noGrp="1"/>
          </p:cNvSpPr>
          <p:nvPr>
            <p:ph idx="1"/>
          </p:nvPr>
        </p:nvSpPr>
        <p:spPr/>
        <p:txBody>
          <a:bodyPr/>
          <a:lstStyle/>
          <a:p>
            <a:r>
              <a:rPr lang="en-US" dirty="0"/>
              <a:t>Google Cloud Platform ASR</a:t>
            </a:r>
            <a:endParaRPr lang="en-US" altLang="zh-CN" dirty="0"/>
          </a:p>
          <a:p>
            <a:pPr lvl="1"/>
            <a:r>
              <a:rPr lang="en-US" altLang="zh-CN" dirty="0"/>
              <a:t>Python API</a:t>
            </a:r>
          </a:p>
          <a:p>
            <a:pPr lvl="1"/>
            <a:r>
              <a:rPr lang="en-US" altLang="zh-CN" dirty="0"/>
              <a:t>Pros:</a:t>
            </a:r>
          </a:p>
          <a:p>
            <a:pPr lvl="2"/>
            <a:r>
              <a:rPr lang="en-US" altLang="zh-CN" dirty="0"/>
              <a:t>Easy to use</a:t>
            </a:r>
          </a:p>
          <a:p>
            <a:pPr lvl="1"/>
            <a:r>
              <a:rPr lang="en-US" dirty="0"/>
              <a:t>Cons:</a:t>
            </a:r>
          </a:p>
          <a:p>
            <a:pPr lvl="2"/>
            <a:r>
              <a:rPr lang="en-US" dirty="0"/>
              <a:t>No Chinese punctuation</a:t>
            </a:r>
          </a:p>
          <a:p>
            <a:pPr lvl="2"/>
            <a:r>
              <a:rPr lang="en-US" dirty="0"/>
              <a:t>Daily/Hourly task limitation</a:t>
            </a:r>
          </a:p>
        </p:txBody>
      </p:sp>
      <p:sp>
        <p:nvSpPr>
          <p:cNvPr id="4" name="Slide Number Placeholder 3"/>
          <p:cNvSpPr>
            <a:spLocks noGrp="1"/>
          </p:cNvSpPr>
          <p:nvPr>
            <p:ph type="sldNum" sz="quarter" idx="12"/>
          </p:nvPr>
        </p:nvSpPr>
        <p:spPr/>
        <p:txBody>
          <a:bodyPr/>
          <a:lstStyle/>
          <a:p>
            <a:fld id="{C6C9FC13-1572-41B5-897F-227372A67B06}" type="slidenum">
              <a:rPr lang="en-US" smtClean="0"/>
              <a:t>36</a:t>
            </a:fld>
            <a:endParaRPr lang="en-US"/>
          </a:p>
        </p:txBody>
      </p:sp>
    </p:spTree>
    <p:extLst>
      <p:ext uri="{BB962C8B-B14F-4D97-AF65-F5344CB8AC3E}">
        <p14:creationId xmlns:p14="http://schemas.microsoft.com/office/powerpoint/2010/main" val="88490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Speech Recognition</a:t>
            </a:r>
            <a:r>
              <a:rPr lang="en-US" altLang="zh-TW" dirty="0"/>
              <a:t> – </a:t>
            </a:r>
            <a:r>
              <a:rPr lang="en-US" dirty="0" err="1"/>
              <a:t>Olami</a:t>
            </a:r>
            <a:r>
              <a:rPr lang="en-US" dirty="0"/>
              <a:t> ASR</a:t>
            </a:r>
          </a:p>
        </p:txBody>
      </p:sp>
      <p:sp>
        <p:nvSpPr>
          <p:cNvPr id="3" name="Content Placeholder 2"/>
          <p:cNvSpPr>
            <a:spLocks noGrp="1"/>
          </p:cNvSpPr>
          <p:nvPr>
            <p:ph idx="1"/>
          </p:nvPr>
        </p:nvSpPr>
        <p:spPr/>
        <p:txBody>
          <a:bodyPr/>
          <a:lstStyle/>
          <a:p>
            <a:r>
              <a:rPr lang="en-US" dirty="0" err="1"/>
              <a:t>iFlytek</a:t>
            </a:r>
            <a:r>
              <a:rPr lang="en-US" dirty="0"/>
              <a:t> ASR </a:t>
            </a:r>
            <a:r>
              <a:rPr lang="en-US" altLang="zh-TW" dirty="0"/>
              <a:t>– </a:t>
            </a:r>
            <a:r>
              <a:rPr lang="zh-CN" altLang="en-US" dirty="0"/>
              <a:t>語音聽寫</a:t>
            </a:r>
            <a:r>
              <a:rPr lang="en-US" altLang="zh-CN" dirty="0"/>
              <a:t> (IAT)</a:t>
            </a:r>
          </a:p>
          <a:p>
            <a:pPr lvl="1"/>
            <a:r>
              <a:rPr lang="en-US" altLang="zh-CN" dirty="0"/>
              <a:t>REST API</a:t>
            </a:r>
          </a:p>
          <a:p>
            <a:pPr lvl="1"/>
            <a:r>
              <a:rPr lang="en-US" altLang="zh-CN" dirty="0"/>
              <a:t>Pros:</a:t>
            </a:r>
          </a:p>
          <a:p>
            <a:pPr lvl="2"/>
            <a:r>
              <a:rPr lang="en-US" altLang="zh-CN" dirty="0"/>
              <a:t>Fast</a:t>
            </a:r>
          </a:p>
          <a:p>
            <a:pPr lvl="1"/>
            <a:r>
              <a:rPr lang="en-US" dirty="0"/>
              <a:t>Cons:</a:t>
            </a:r>
          </a:p>
          <a:p>
            <a:pPr lvl="2"/>
            <a:r>
              <a:rPr lang="en-US" dirty="0"/>
              <a:t>Bad performance</a:t>
            </a:r>
          </a:p>
          <a:p>
            <a:pPr lvl="2"/>
            <a:r>
              <a:rPr lang="en-US" dirty="0"/>
              <a:t>1 minute limitation</a:t>
            </a:r>
          </a:p>
          <a:p>
            <a:pPr lvl="2"/>
            <a:r>
              <a:rPr lang="en-US" dirty="0"/>
              <a:t>Daily task limitation (About 500 tasks)</a:t>
            </a:r>
          </a:p>
        </p:txBody>
      </p:sp>
      <p:sp>
        <p:nvSpPr>
          <p:cNvPr id="4" name="Slide Number Placeholder 3"/>
          <p:cNvSpPr>
            <a:spLocks noGrp="1"/>
          </p:cNvSpPr>
          <p:nvPr>
            <p:ph type="sldNum" sz="quarter" idx="12"/>
          </p:nvPr>
        </p:nvSpPr>
        <p:spPr/>
        <p:txBody>
          <a:bodyPr/>
          <a:lstStyle/>
          <a:p>
            <a:fld id="{C6C9FC13-1572-41B5-897F-227372A67B06}" type="slidenum">
              <a:rPr lang="en-US" smtClean="0"/>
              <a:t>37</a:t>
            </a:fld>
            <a:endParaRPr lang="en-US"/>
          </a:p>
        </p:txBody>
      </p:sp>
    </p:spTree>
    <p:extLst>
      <p:ext uri="{BB962C8B-B14F-4D97-AF65-F5344CB8AC3E}">
        <p14:creationId xmlns:p14="http://schemas.microsoft.com/office/powerpoint/2010/main" val="426542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Speech Recognition</a:t>
            </a:r>
            <a:r>
              <a:rPr lang="en-US" altLang="zh-TW" dirty="0"/>
              <a:t> – </a:t>
            </a:r>
            <a:r>
              <a:rPr lang="en-US" dirty="0" err="1"/>
              <a:t>iFlytek</a:t>
            </a:r>
            <a:r>
              <a:rPr lang="en-US" dirty="0"/>
              <a:t> ASR</a:t>
            </a:r>
            <a:r>
              <a:rPr lang="en-US" altLang="zh-TW" dirty="0"/>
              <a:t> – IAT</a:t>
            </a:r>
            <a:endParaRPr lang="en-US" dirty="0"/>
          </a:p>
        </p:txBody>
      </p:sp>
      <p:sp>
        <p:nvSpPr>
          <p:cNvPr id="3" name="Content Placeholder 2"/>
          <p:cNvSpPr>
            <a:spLocks noGrp="1"/>
          </p:cNvSpPr>
          <p:nvPr>
            <p:ph idx="1"/>
          </p:nvPr>
        </p:nvSpPr>
        <p:spPr/>
        <p:txBody>
          <a:bodyPr/>
          <a:lstStyle/>
          <a:p>
            <a:r>
              <a:rPr lang="en-US" dirty="0" err="1"/>
              <a:t>iFlytek</a:t>
            </a:r>
            <a:r>
              <a:rPr lang="en-US" dirty="0"/>
              <a:t> ASR </a:t>
            </a:r>
            <a:r>
              <a:rPr lang="en-US" altLang="zh-TW" dirty="0"/>
              <a:t>– </a:t>
            </a:r>
            <a:r>
              <a:rPr lang="zh-CN" altLang="en-US" dirty="0"/>
              <a:t>語音聽寫</a:t>
            </a:r>
            <a:r>
              <a:rPr lang="en-US" altLang="zh-CN" dirty="0"/>
              <a:t> (IAT)</a:t>
            </a:r>
          </a:p>
          <a:p>
            <a:pPr lvl="1"/>
            <a:r>
              <a:rPr lang="en-US" altLang="zh-CN" dirty="0"/>
              <a:t>REST API</a:t>
            </a:r>
          </a:p>
          <a:p>
            <a:pPr lvl="1"/>
            <a:r>
              <a:rPr lang="en-US" altLang="zh-CN" dirty="0"/>
              <a:t>Pros:</a:t>
            </a:r>
          </a:p>
          <a:p>
            <a:pPr lvl="2"/>
            <a:r>
              <a:rPr lang="en-US" altLang="zh-CN" dirty="0"/>
              <a:t>Fast</a:t>
            </a:r>
          </a:p>
          <a:p>
            <a:pPr lvl="1"/>
            <a:r>
              <a:rPr lang="en-US" dirty="0"/>
              <a:t>Cons:</a:t>
            </a:r>
          </a:p>
          <a:p>
            <a:pPr lvl="2"/>
            <a:r>
              <a:rPr lang="en-US" dirty="0"/>
              <a:t>Bad performance</a:t>
            </a:r>
          </a:p>
          <a:p>
            <a:pPr lvl="2"/>
            <a:r>
              <a:rPr lang="en-US" dirty="0"/>
              <a:t>1 minute limitation</a:t>
            </a:r>
          </a:p>
          <a:p>
            <a:pPr lvl="2"/>
            <a:r>
              <a:rPr lang="en-US" dirty="0"/>
              <a:t>Daily task limitation (Undefined)</a:t>
            </a:r>
          </a:p>
        </p:txBody>
      </p:sp>
      <p:sp>
        <p:nvSpPr>
          <p:cNvPr id="4" name="Slide Number Placeholder 3"/>
          <p:cNvSpPr>
            <a:spLocks noGrp="1"/>
          </p:cNvSpPr>
          <p:nvPr>
            <p:ph type="sldNum" sz="quarter" idx="12"/>
          </p:nvPr>
        </p:nvSpPr>
        <p:spPr/>
        <p:txBody>
          <a:bodyPr/>
          <a:lstStyle/>
          <a:p>
            <a:fld id="{C6C9FC13-1572-41B5-897F-227372A67B06}" type="slidenum">
              <a:rPr lang="en-US" smtClean="0"/>
              <a:t>38</a:t>
            </a:fld>
            <a:endParaRPr lang="en-US"/>
          </a:p>
        </p:txBody>
      </p:sp>
    </p:spTree>
    <p:extLst>
      <p:ext uri="{BB962C8B-B14F-4D97-AF65-F5344CB8AC3E}">
        <p14:creationId xmlns:p14="http://schemas.microsoft.com/office/powerpoint/2010/main" val="173098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必需要處理：</a:t>
            </a:r>
            <a:r>
              <a:rPr lang="en-US" altLang="zh-TW" dirty="0"/>
              <a:t>C</a:t>
            </a:r>
            <a:r>
              <a:rPr lang="zh-TW" altLang="en-US" dirty="0"/>
              <a:t>選項切分</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ASR problem</a:t>
            </a:r>
          </a:p>
          <a:p>
            <a:pPr lvl="1"/>
            <a:r>
              <a:rPr lang="en-US" dirty="0"/>
              <a:t>The option part comes in one sound file without a clear split for 4 options</a:t>
            </a:r>
          </a:p>
          <a:p>
            <a:pPr lvl="1"/>
            <a:r>
              <a:rPr lang="en-US" dirty="0"/>
              <a:t>A [parse algorithm] is needed</a:t>
            </a:r>
          </a:p>
          <a:p>
            <a:endParaRPr lang="en-US" dirty="0"/>
          </a:p>
          <a:p>
            <a:r>
              <a:rPr lang="en-US" dirty="0"/>
              <a:t>[Parse algorithm]</a:t>
            </a:r>
          </a:p>
          <a:p>
            <a:pPr lvl="1"/>
            <a:r>
              <a:rPr lang="en-US" dirty="0"/>
              <a:t>Input: option text segments provided by ASR</a:t>
            </a:r>
          </a:p>
          <a:p>
            <a:pPr lvl="2"/>
            <a:r>
              <a:rPr lang="en-US" dirty="0"/>
              <a:t>E.g. [“</a:t>
            </a:r>
            <a:r>
              <a:rPr lang="zh-TW" altLang="en-US" dirty="0"/>
              <a:t>一起勿！</a:t>
            </a:r>
            <a:r>
              <a:rPr lang="en-US" dirty="0"/>
              <a:t>”, “</a:t>
            </a:r>
            <a:r>
              <a:rPr lang="zh-TW" altLang="en-US" dirty="0"/>
              <a:t>二晴天；三雨天四陰天。</a:t>
            </a:r>
            <a:r>
              <a:rPr lang="en-US" altLang="zh-TW" dirty="0"/>
              <a:t>”</a:t>
            </a:r>
            <a:r>
              <a:rPr lang="en-US" dirty="0"/>
              <a:t>].</a:t>
            </a:r>
          </a:p>
          <a:p>
            <a:pPr lvl="1"/>
            <a:r>
              <a:rPr lang="en-US" dirty="0"/>
              <a:t>Output: 4 text segments</a:t>
            </a:r>
          </a:p>
          <a:p>
            <a:pPr lvl="2"/>
            <a:r>
              <a:rPr lang="en-US" dirty="0"/>
              <a:t>E.g. [“</a:t>
            </a:r>
            <a:r>
              <a:rPr lang="zh-TW" altLang="en-US" dirty="0"/>
              <a:t>起勿</a:t>
            </a:r>
            <a:r>
              <a:rPr lang="en-US" dirty="0"/>
              <a:t>”, “</a:t>
            </a:r>
            <a:r>
              <a:rPr lang="zh-TW" altLang="en-US" dirty="0"/>
              <a:t>晴天</a:t>
            </a:r>
            <a:r>
              <a:rPr lang="en-US" altLang="zh-TW" dirty="0"/>
              <a:t>”,</a:t>
            </a:r>
            <a:r>
              <a:rPr lang="zh-TW" altLang="en-US" dirty="0"/>
              <a:t> </a:t>
            </a:r>
            <a:r>
              <a:rPr lang="en-US" altLang="zh-TW" dirty="0"/>
              <a:t>“</a:t>
            </a:r>
            <a:r>
              <a:rPr lang="zh-TW" altLang="en-US" dirty="0"/>
              <a:t>雨天</a:t>
            </a:r>
            <a:r>
              <a:rPr lang="en-US" altLang="zh-TW" dirty="0"/>
              <a:t>”, “</a:t>
            </a:r>
            <a:r>
              <a:rPr lang="zh-TW" altLang="en-US" dirty="0"/>
              <a:t>陰天</a:t>
            </a:r>
            <a:r>
              <a:rPr lang="en-US" altLang="zh-TW" dirty="0"/>
              <a:t>”</a:t>
            </a:r>
            <a:r>
              <a:rPr lang="en-US" dirty="0"/>
              <a:t>]</a:t>
            </a:r>
          </a:p>
          <a:p>
            <a:pPr marL="685800"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6C9FC13-1572-41B5-897F-227372A67B06}" type="slidenum">
              <a:rPr lang="en-US" smtClean="0"/>
              <a:t>3</a:t>
            </a:fld>
            <a:endParaRPr lang="en-US"/>
          </a:p>
        </p:txBody>
      </p:sp>
    </p:spTree>
    <p:extLst>
      <p:ext uri="{BB962C8B-B14F-4D97-AF65-F5344CB8AC3E}">
        <p14:creationId xmlns:p14="http://schemas.microsoft.com/office/powerpoint/2010/main" val="4289869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Speech Recognition</a:t>
            </a:r>
            <a:r>
              <a:rPr lang="en-US" altLang="zh-TW" dirty="0"/>
              <a:t> – </a:t>
            </a:r>
            <a:r>
              <a:rPr lang="en-US" dirty="0" err="1"/>
              <a:t>iFlytek</a:t>
            </a:r>
            <a:r>
              <a:rPr lang="en-US" dirty="0"/>
              <a:t> ASR</a:t>
            </a:r>
            <a:r>
              <a:rPr lang="en-US" altLang="zh-TW" dirty="0"/>
              <a:t> – LFASR</a:t>
            </a:r>
            <a:endParaRPr lang="en-US" dirty="0"/>
          </a:p>
        </p:txBody>
      </p:sp>
      <p:sp>
        <p:nvSpPr>
          <p:cNvPr id="3" name="Content Placeholder 2"/>
          <p:cNvSpPr>
            <a:spLocks noGrp="1"/>
          </p:cNvSpPr>
          <p:nvPr>
            <p:ph idx="1"/>
          </p:nvPr>
        </p:nvSpPr>
        <p:spPr/>
        <p:txBody>
          <a:bodyPr/>
          <a:lstStyle/>
          <a:p>
            <a:r>
              <a:rPr lang="en-US" dirty="0" err="1"/>
              <a:t>iFlytek</a:t>
            </a:r>
            <a:r>
              <a:rPr lang="en-US" dirty="0"/>
              <a:t> ASR </a:t>
            </a:r>
            <a:r>
              <a:rPr lang="en-US" altLang="zh-TW" dirty="0"/>
              <a:t>– </a:t>
            </a:r>
            <a:r>
              <a:rPr lang="zh-CN" altLang="en-US" dirty="0"/>
              <a:t>語音轉寫</a:t>
            </a:r>
            <a:r>
              <a:rPr lang="en-US" altLang="zh-CN" dirty="0"/>
              <a:t> (LFASR)</a:t>
            </a:r>
          </a:p>
          <a:p>
            <a:pPr lvl="1"/>
            <a:r>
              <a:rPr lang="en-US" altLang="zh-CN" dirty="0"/>
              <a:t>JAVA API</a:t>
            </a:r>
          </a:p>
          <a:p>
            <a:pPr lvl="1"/>
            <a:r>
              <a:rPr lang="en-US" altLang="zh-CN" dirty="0"/>
              <a:t>Pros:</a:t>
            </a:r>
          </a:p>
          <a:p>
            <a:pPr lvl="2"/>
            <a:r>
              <a:rPr lang="en-US" altLang="zh-CN" dirty="0"/>
              <a:t>Great performance</a:t>
            </a:r>
          </a:p>
          <a:p>
            <a:pPr lvl="2"/>
            <a:r>
              <a:rPr lang="en-US" altLang="zh-CN" dirty="0"/>
              <a:t>No limitation on wave</a:t>
            </a:r>
          </a:p>
          <a:p>
            <a:pPr lvl="2"/>
            <a:r>
              <a:rPr lang="en-US" altLang="zh-CN" dirty="0"/>
              <a:t>No limitation on task</a:t>
            </a:r>
          </a:p>
          <a:p>
            <a:pPr lvl="1"/>
            <a:r>
              <a:rPr lang="en-US" dirty="0"/>
              <a:t>Cons:</a:t>
            </a:r>
          </a:p>
          <a:p>
            <a:pPr lvl="2"/>
            <a:r>
              <a:rPr lang="en-US" dirty="0"/>
              <a:t>Slow</a:t>
            </a:r>
          </a:p>
        </p:txBody>
      </p:sp>
      <p:sp>
        <p:nvSpPr>
          <p:cNvPr id="4" name="Slide Number Placeholder 3"/>
          <p:cNvSpPr>
            <a:spLocks noGrp="1"/>
          </p:cNvSpPr>
          <p:nvPr>
            <p:ph type="sldNum" sz="quarter" idx="12"/>
          </p:nvPr>
        </p:nvSpPr>
        <p:spPr/>
        <p:txBody>
          <a:bodyPr/>
          <a:lstStyle/>
          <a:p>
            <a:fld id="{C6C9FC13-1572-41B5-897F-227372A67B06}" type="slidenum">
              <a:rPr lang="en-US" smtClean="0"/>
              <a:t>39</a:t>
            </a:fld>
            <a:endParaRPr lang="en-US"/>
          </a:p>
        </p:txBody>
      </p:sp>
    </p:spTree>
    <p:extLst>
      <p:ext uri="{BB962C8B-B14F-4D97-AF65-F5344CB8AC3E}">
        <p14:creationId xmlns:p14="http://schemas.microsoft.com/office/powerpoint/2010/main" val="250528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03C5E-D0DB-734F-98A3-2487DB4B0C6B}"/>
              </a:ext>
            </a:extLst>
          </p:cNvPr>
          <p:cNvSpPr>
            <a:spLocks noGrp="1"/>
          </p:cNvSpPr>
          <p:nvPr>
            <p:ph type="title"/>
          </p:nvPr>
        </p:nvSpPr>
        <p:spPr/>
        <p:txBody>
          <a:bodyPr/>
          <a:lstStyle/>
          <a:p>
            <a:r>
              <a:rPr lang="en-US" dirty="0"/>
              <a:t>Demo Websites</a:t>
            </a:r>
          </a:p>
        </p:txBody>
      </p:sp>
      <p:sp>
        <p:nvSpPr>
          <p:cNvPr id="3" name="Content Placeholder 2">
            <a:extLst>
              <a:ext uri="{FF2B5EF4-FFF2-40B4-BE49-F238E27FC236}">
                <a16:creationId xmlns="" xmlns:a16="http://schemas.microsoft.com/office/drawing/2014/main" id="{8AF852AF-F60C-4C4F-A5BA-435BCF886A55}"/>
              </a:ext>
            </a:extLst>
          </p:cNvPr>
          <p:cNvSpPr>
            <a:spLocks noGrp="1"/>
          </p:cNvSpPr>
          <p:nvPr>
            <p:ph idx="1"/>
          </p:nvPr>
        </p:nvSpPr>
        <p:spPr/>
        <p:txBody>
          <a:bodyPr/>
          <a:lstStyle/>
          <a:p>
            <a:r>
              <a:rPr lang="en-US" dirty="0"/>
              <a:t>Kaggle</a:t>
            </a:r>
          </a:p>
          <a:p>
            <a:pPr lvl="1"/>
            <a:r>
              <a:rPr lang="en-US" dirty="0">
                <a:hlinkClick r:id="rId2"/>
              </a:rPr>
              <a:t>http://ckip.iis.sinica.edu.tw/private/fgc/</a:t>
            </a:r>
            <a:endParaRPr lang="en-US" dirty="0"/>
          </a:p>
          <a:p>
            <a:pPr lvl="1"/>
            <a:r>
              <a:rPr lang="en-US" dirty="0"/>
              <a:t>Implement using </a:t>
            </a:r>
            <a:r>
              <a:rPr lang="en-US" dirty="0" err="1"/>
              <a:t>JQuery</a:t>
            </a:r>
            <a:r>
              <a:rPr lang="en-US" dirty="0"/>
              <a:t> + flask.</a:t>
            </a:r>
          </a:p>
          <a:p>
            <a:pPr lvl="1"/>
            <a:r>
              <a:rPr lang="en-US" dirty="0"/>
              <a:t>Use HTML5up template.</a:t>
            </a:r>
          </a:p>
        </p:txBody>
      </p:sp>
      <p:sp>
        <p:nvSpPr>
          <p:cNvPr id="4" name="Slide Number Placeholder 3">
            <a:extLst>
              <a:ext uri="{FF2B5EF4-FFF2-40B4-BE49-F238E27FC236}">
                <a16:creationId xmlns="" xmlns:a16="http://schemas.microsoft.com/office/drawing/2014/main" id="{F024064D-29AA-1B4F-8791-8BA7B9AF9A5B}"/>
              </a:ext>
            </a:extLst>
          </p:cNvPr>
          <p:cNvSpPr>
            <a:spLocks noGrp="1"/>
          </p:cNvSpPr>
          <p:nvPr>
            <p:ph type="sldNum" sz="quarter" idx="12"/>
          </p:nvPr>
        </p:nvSpPr>
        <p:spPr/>
        <p:txBody>
          <a:bodyPr/>
          <a:lstStyle/>
          <a:p>
            <a:fld id="{C6C9FC13-1572-41B5-897F-227372A67B06}" type="slidenum">
              <a:rPr lang="en-US" smtClean="0"/>
              <a:t>40</a:t>
            </a:fld>
            <a:endParaRPr lang="en-US"/>
          </a:p>
        </p:txBody>
      </p:sp>
    </p:spTree>
    <p:extLst>
      <p:ext uri="{BB962C8B-B14F-4D97-AF65-F5344CB8AC3E}">
        <p14:creationId xmlns:p14="http://schemas.microsoft.com/office/powerpoint/2010/main" val="175643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897DF6-51AC-4C3A-BE4C-8A1A073E0FFD}" type="slidenum">
              <a:rPr lang="en-US" smtClean="0"/>
              <a:t>41</a:t>
            </a:fld>
            <a:endParaRPr lang="en-US"/>
          </a:p>
        </p:txBody>
      </p:sp>
      <p:pic>
        <p:nvPicPr>
          <p:cNvPr id="3" name="Picture 2">
            <a:extLst>
              <a:ext uri="{FF2B5EF4-FFF2-40B4-BE49-F238E27FC236}">
                <a16:creationId xmlns="" xmlns:a16="http://schemas.microsoft.com/office/drawing/2014/main" id="{7DBB6990-1AAD-2C48-947F-BCF229584E28}"/>
              </a:ext>
            </a:extLst>
          </p:cNvPr>
          <p:cNvPicPr>
            <a:picLocks noChangeAspect="1"/>
          </p:cNvPicPr>
          <p:nvPr/>
        </p:nvPicPr>
        <p:blipFill>
          <a:blip r:embed="rId2"/>
          <a:stretch>
            <a:fillRect/>
          </a:stretch>
        </p:blipFill>
        <p:spPr>
          <a:xfrm>
            <a:off x="457200" y="857250"/>
            <a:ext cx="8229600" cy="5143500"/>
          </a:xfrm>
          <a:prstGeom prst="rect">
            <a:avLst/>
          </a:prstGeom>
        </p:spPr>
      </p:pic>
    </p:spTree>
    <p:extLst>
      <p:ext uri="{BB962C8B-B14F-4D97-AF65-F5344CB8AC3E}">
        <p14:creationId xmlns:p14="http://schemas.microsoft.com/office/powerpoint/2010/main" val="252413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897DF6-51AC-4C3A-BE4C-8A1A073E0FFD}" type="slidenum">
              <a:rPr lang="en-US" smtClean="0"/>
              <a:t>42</a:t>
            </a:fld>
            <a:endParaRPr lang="en-US"/>
          </a:p>
        </p:txBody>
      </p:sp>
      <p:pic>
        <p:nvPicPr>
          <p:cNvPr id="2" name="Picture 1">
            <a:extLst>
              <a:ext uri="{FF2B5EF4-FFF2-40B4-BE49-F238E27FC236}">
                <a16:creationId xmlns="" xmlns:a16="http://schemas.microsoft.com/office/drawing/2014/main" id="{DB9CC46F-3FC9-0E4D-BC79-486A9C5BB537}"/>
              </a:ext>
            </a:extLst>
          </p:cNvPr>
          <p:cNvPicPr>
            <a:picLocks noChangeAspect="1"/>
          </p:cNvPicPr>
          <p:nvPr/>
        </p:nvPicPr>
        <p:blipFill>
          <a:blip r:embed="rId2"/>
          <a:stretch>
            <a:fillRect/>
          </a:stretch>
        </p:blipFill>
        <p:spPr>
          <a:xfrm>
            <a:off x="457200" y="857250"/>
            <a:ext cx="8229600" cy="5143500"/>
          </a:xfrm>
          <a:prstGeom prst="rect">
            <a:avLst/>
          </a:prstGeom>
        </p:spPr>
      </p:pic>
    </p:spTree>
    <p:extLst>
      <p:ext uri="{BB962C8B-B14F-4D97-AF65-F5344CB8AC3E}">
        <p14:creationId xmlns:p14="http://schemas.microsoft.com/office/powerpoint/2010/main" val="23986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03C5E-D0DB-734F-98A3-2487DB4B0C6B}"/>
              </a:ext>
            </a:extLst>
          </p:cNvPr>
          <p:cNvSpPr>
            <a:spLocks noGrp="1"/>
          </p:cNvSpPr>
          <p:nvPr>
            <p:ph type="title"/>
          </p:nvPr>
        </p:nvSpPr>
        <p:spPr/>
        <p:txBody>
          <a:bodyPr/>
          <a:lstStyle/>
          <a:p>
            <a:r>
              <a:rPr lang="en-US" dirty="0"/>
              <a:t>FGC Semi-Final System</a:t>
            </a:r>
          </a:p>
        </p:txBody>
      </p:sp>
      <p:sp>
        <p:nvSpPr>
          <p:cNvPr id="3" name="Content Placeholder 2">
            <a:extLst>
              <a:ext uri="{FF2B5EF4-FFF2-40B4-BE49-F238E27FC236}">
                <a16:creationId xmlns="" xmlns:a16="http://schemas.microsoft.com/office/drawing/2014/main" id="{8AF852AF-F60C-4C4F-A5BA-435BCF886A55}"/>
              </a:ext>
            </a:extLst>
          </p:cNvPr>
          <p:cNvSpPr>
            <a:spLocks noGrp="1"/>
          </p:cNvSpPr>
          <p:nvPr>
            <p:ph idx="1"/>
          </p:nvPr>
        </p:nvSpPr>
        <p:spPr/>
        <p:txBody>
          <a:bodyPr/>
          <a:lstStyle/>
          <a:p>
            <a:r>
              <a:rPr lang="en-US" dirty="0"/>
              <a:t>FGC Semi-Final</a:t>
            </a:r>
          </a:p>
          <a:p>
            <a:pPr lvl="1"/>
            <a:r>
              <a:rPr lang="en-US" dirty="0"/>
              <a:t>22 Multiple Choice Questions</a:t>
            </a:r>
          </a:p>
          <a:p>
            <a:pPr lvl="1"/>
            <a:r>
              <a:rPr lang="en-US" dirty="0"/>
              <a:t>1 Questions / 2 minutes</a:t>
            </a:r>
          </a:p>
          <a:p>
            <a:r>
              <a:rPr lang="en-US" dirty="0"/>
              <a:t>ASR</a:t>
            </a:r>
          </a:p>
          <a:p>
            <a:pPr lvl="1"/>
            <a:r>
              <a:rPr lang="en-US" dirty="0"/>
              <a:t>IAT, LFASR</a:t>
            </a:r>
          </a:p>
          <a:p>
            <a:r>
              <a:rPr lang="en-US" dirty="0"/>
              <a:t>Models</a:t>
            </a:r>
          </a:p>
          <a:p>
            <a:pPr lvl="1"/>
            <a:r>
              <a:rPr lang="en-US" dirty="0"/>
              <a:t>3 Models</a:t>
            </a:r>
          </a:p>
        </p:txBody>
      </p:sp>
      <p:sp>
        <p:nvSpPr>
          <p:cNvPr id="4" name="Slide Number Placeholder 3">
            <a:extLst>
              <a:ext uri="{FF2B5EF4-FFF2-40B4-BE49-F238E27FC236}">
                <a16:creationId xmlns="" xmlns:a16="http://schemas.microsoft.com/office/drawing/2014/main" id="{F024064D-29AA-1B4F-8791-8BA7B9AF9A5B}"/>
              </a:ext>
            </a:extLst>
          </p:cNvPr>
          <p:cNvSpPr>
            <a:spLocks noGrp="1"/>
          </p:cNvSpPr>
          <p:nvPr>
            <p:ph type="sldNum" sz="quarter" idx="12"/>
          </p:nvPr>
        </p:nvSpPr>
        <p:spPr/>
        <p:txBody>
          <a:bodyPr/>
          <a:lstStyle/>
          <a:p>
            <a:fld id="{C6C9FC13-1572-41B5-897F-227372A67B06}" type="slidenum">
              <a:rPr lang="en-US" smtClean="0"/>
              <a:t>43</a:t>
            </a:fld>
            <a:endParaRPr lang="en-US"/>
          </a:p>
        </p:txBody>
      </p:sp>
    </p:spTree>
    <p:extLst>
      <p:ext uri="{BB962C8B-B14F-4D97-AF65-F5344CB8AC3E}">
        <p14:creationId xmlns:p14="http://schemas.microsoft.com/office/powerpoint/2010/main" val="288094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03C5E-D0DB-734F-98A3-2487DB4B0C6B}"/>
              </a:ext>
            </a:extLst>
          </p:cNvPr>
          <p:cNvSpPr>
            <a:spLocks noGrp="1"/>
          </p:cNvSpPr>
          <p:nvPr>
            <p:ph type="title"/>
          </p:nvPr>
        </p:nvSpPr>
        <p:spPr/>
        <p:txBody>
          <a:bodyPr/>
          <a:lstStyle/>
          <a:p>
            <a:r>
              <a:rPr lang="en-US" dirty="0"/>
              <a:t>FGC Semi-Final System</a:t>
            </a:r>
          </a:p>
        </p:txBody>
      </p:sp>
      <p:sp>
        <p:nvSpPr>
          <p:cNvPr id="3" name="Content Placeholder 2">
            <a:extLst>
              <a:ext uri="{FF2B5EF4-FFF2-40B4-BE49-F238E27FC236}">
                <a16:creationId xmlns="" xmlns:a16="http://schemas.microsoft.com/office/drawing/2014/main" id="{8AF852AF-F60C-4C4F-A5BA-435BCF886A55}"/>
              </a:ext>
            </a:extLst>
          </p:cNvPr>
          <p:cNvSpPr>
            <a:spLocks noGrp="1"/>
          </p:cNvSpPr>
          <p:nvPr>
            <p:ph idx="1"/>
          </p:nvPr>
        </p:nvSpPr>
        <p:spPr/>
        <p:txBody>
          <a:bodyPr>
            <a:normAutofit fontScale="92500" lnSpcReduction="10000"/>
          </a:bodyPr>
          <a:lstStyle/>
          <a:p>
            <a:r>
              <a:rPr lang="en-US" dirty="0"/>
              <a:t>Challenge</a:t>
            </a:r>
          </a:p>
          <a:p>
            <a:pPr lvl="1"/>
            <a:r>
              <a:rPr lang="en-US" dirty="0"/>
              <a:t>Run multiple models (3 models) with multiple inputs (2 ASR results) simultaneously.</a:t>
            </a:r>
          </a:p>
          <a:p>
            <a:pPr lvl="1"/>
            <a:r>
              <a:rPr lang="en-US" dirty="0"/>
              <a:t>Loading model </a:t>
            </a:r>
            <a:r>
              <a:rPr lang="en-US" altLang="zh-TW" dirty="0"/>
              <a:t>takes </a:t>
            </a:r>
            <a:r>
              <a:rPr lang="en-US" dirty="0"/>
              <a:t>too much time.</a:t>
            </a:r>
          </a:p>
          <a:p>
            <a:pPr lvl="1"/>
            <a:r>
              <a:rPr lang="en-US" dirty="0"/>
              <a:t>ASR services and models might not finish in 2 minutes.</a:t>
            </a:r>
          </a:p>
          <a:p>
            <a:r>
              <a:rPr lang="en-US" dirty="0"/>
              <a:t>Solution</a:t>
            </a:r>
          </a:p>
          <a:p>
            <a:pPr lvl="1"/>
            <a:r>
              <a:rPr lang="en-US" dirty="0"/>
              <a:t>Host models / ASR services with independent flask server.</a:t>
            </a:r>
          </a:p>
          <a:p>
            <a:pPr lvl="2"/>
            <a:r>
              <a:rPr lang="en-US" dirty="0"/>
              <a:t>No need to load model.</a:t>
            </a:r>
          </a:p>
          <a:p>
            <a:pPr lvl="1"/>
            <a:r>
              <a:rPr lang="en-US" dirty="0"/>
              <a:t>Implement job schedules / dependency.</a:t>
            </a:r>
          </a:p>
          <a:p>
            <a:pPr lvl="2"/>
            <a:r>
              <a:rPr lang="en-US" dirty="0"/>
              <a:t>Kill the job processes if they are not finished in 2 minutes.</a:t>
            </a:r>
          </a:p>
        </p:txBody>
      </p:sp>
      <p:sp>
        <p:nvSpPr>
          <p:cNvPr id="4" name="Slide Number Placeholder 3">
            <a:extLst>
              <a:ext uri="{FF2B5EF4-FFF2-40B4-BE49-F238E27FC236}">
                <a16:creationId xmlns="" xmlns:a16="http://schemas.microsoft.com/office/drawing/2014/main" id="{F024064D-29AA-1B4F-8791-8BA7B9AF9A5B}"/>
              </a:ext>
            </a:extLst>
          </p:cNvPr>
          <p:cNvSpPr>
            <a:spLocks noGrp="1"/>
          </p:cNvSpPr>
          <p:nvPr>
            <p:ph type="sldNum" sz="quarter" idx="12"/>
          </p:nvPr>
        </p:nvSpPr>
        <p:spPr/>
        <p:txBody>
          <a:bodyPr/>
          <a:lstStyle/>
          <a:p>
            <a:fld id="{C6C9FC13-1572-41B5-897F-227372A67B06}" type="slidenum">
              <a:rPr lang="en-US" smtClean="0"/>
              <a:t>44</a:t>
            </a:fld>
            <a:endParaRPr lang="en-US"/>
          </a:p>
        </p:txBody>
      </p:sp>
    </p:spTree>
    <p:extLst>
      <p:ext uri="{BB962C8B-B14F-4D97-AF65-F5344CB8AC3E}">
        <p14:creationId xmlns:p14="http://schemas.microsoft.com/office/powerpoint/2010/main" val="407105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03C5E-D0DB-734F-98A3-2487DB4B0C6B}"/>
              </a:ext>
            </a:extLst>
          </p:cNvPr>
          <p:cNvSpPr>
            <a:spLocks noGrp="1"/>
          </p:cNvSpPr>
          <p:nvPr>
            <p:ph type="title"/>
          </p:nvPr>
        </p:nvSpPr>
        <p:spPr/>
        <p:txBody>
          <a:bodyPr/>
          <a:lstStyle/>
          <a:p>
            <a:r>
              <a:rPr lang="en-US" dirty="0"/>
              <a:t>FGC Final System</a:t>
            </a:r>
          </a:p>
        </p:txBody>
      </p:sp>
      <p:sp>
        <p:nvSpPr>
          <p:cNvPr id="3" name="Content Placeholder 2">
            <a:extLst>
              <a:ext uri="{FF2B5EF4-FFF2-40B4-BE49-F238E27FC236}">
                <a16:creationId xmlns="" xmlns:a16="http://schemas.microsoft.com/office/drawing/2014/main" id="{8AF852AF-F60C-4C4F-A5BA-435BCF886A55}"/>
              </a:ext>
            </a:extLst>
          </p:cNvPr>
          <p:cNvSpPr>
            <a:spLocks noGrp="1"/>
          </p:cNvSpPr>
          <p:nvPr>
            <p:ph idx="1"/>
          </p:nvPr>
        </p:nvSpPr>
        <p:spPr/>
        <p:txBody>
          <a:bodyPr/>
          <a:lstStyle/>
          <a:p>
            <a:r>
              <a:rPr lang="en-US" dirty="0"/>
              <a:t>FGC Final</a:t>
            </a:r>
          </a:p>
          <a:p>
            <a:pPr lvl="1"/>
            <a:r>
              <a:rPr lang="en-US" dirty="0"/>
              <a:t>1000 Multiple Choice Questions</a:t>
            </a:r>
          </a:p>
          <a:p>
            <a:pPr lvl="2"/>
            <a:r>
              <a:rPr lang="en-US" dirty="0"/>
              <a:t>Total 90 minutes</a:t>
            </a:r>
          </a:p>
          <a:p>
            <a:pPr lvl="1"/>
            <a:r>
              <a:rPr lang="en-US" dirty="0"/>
              <a:t>25 Short Answer Questions</a:t>
            </a:r>
          </a:p>
          <a:p>
            <a:pPr lvl="2"/>
            <a:r>
              <a:rPr lang="en-US" dirty="0"/>
              <a:t>Total 12 minutes</a:t>
            </a:r>
          </a:p>
          <a:p>
            <a:r>
              <a:rPr lang="en-US" dirty="0"/>
              <a:t>ASR</a:t>
            </a:r>
          </a:p>
          <a:p>
            <a:pPr lvl="1"/>
            <a:r>
              <a:rPr lang="en-US" dirty="0"/>
              <a:t>LFASR</a:t>
            </a:r>
          </a:p>
          <a:p>
            <a:r>
              <a:rPr lang="en-US" dirty="0"/>
              <a:t>Models</a:t>
            </a:r>
          </a:p>
          <a:p>
            <a:pPr lvl="1"/>
            <a:r>
              <a:rPr lang="en-US" dirty="0"/>
              <a:t>4 Models</a:t>
            </a:r>
          </a:p>
        </p:txBody>
      </p:sp>
      <p:sp>
        <p:nvSpPr>
          <p:cNvPr id="4" name="Slide Number Placeholder 3">
            <a:extLst>
              <a:ext uri="{FF2B5EF4-FFF2-40B4-BE49-F238E27FC236}">
                <a16:creationId xmlns="" xmlns:a16="http://schemas.microsoft.com/office/drawing/2014/main" id="{F024064D-29AA-1B4F-8791-8BA7B9AF9A5B}"/>
              </a:ext>
            </a:extLst>
          </p:cNvPr>
          <p:cNvSpPr>
            <a:spLocks noGrp="1"/>
          </p:cNvSpPr>
          <p:nvPr>
            <p:ph type="sldNum" sz="quarter" idx="12"/>
          </p:nvPr>
        </p:nvSpPr>
        <p:spPr/>
        <p:txBody>
          <a:bodyPr/>
          <a:lstStyle/>
          <a:p>
            <a:fld id="{C6C9FC13-1572-41B5-897F-227372A67B06}" type="slidenum">
              <a:rPr lang="en-US" smtClean="0"/>
              <a:t>45</a:t>
            </a:fld>
            <a:endParaRPr lang="en-US"/>
          </a:p>
        </p:txBody>
      </p:sp>
    </p:spTree>
    <p:extLst>
      <p:ext uri="{BB962C8B-B14F-4D97-AF65-F5344CB8AC3E}">
        <p14:creationId xmlns:p14="http://schemas.microsoft.com/office/powerpoint/2010/main" val="141896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03C5E-D0DB-734F-98A3-2487DB4B0C6B}"/>
              </a:ext>
            </a:extLst>
          </p:cNvPr>
          <p:cNvSpPr>
            <a:spLocks noGrp="1"/>
          </p:cNvSpPr>
          <p:nvPr>
            <p:ph type="title"/>
          </p:nvPr>
        </p:nvSpPr>
        <p:spPr/>
        <p:txBody>
          <a:bodyPr/>
          <a:lstStyle/>
          <a:p>
            <a:r>
              <a:rPr lang="en-US" dirty="0"/>
              <a:t>FGC Semi-Final System</a:t>
            </a:r>
          </a:p>
        </p:txBody>
      </p:sp>
      <p:sp>
        <p:nvSpPr>
          <p:cNvPr id="3" name="Content Placeholder 2">
            <a:extLst>
              <a:ext uri="{FF2B5EF4-FFF2-40B4-BE49-F238E27FC236}">
                <a16:creationId xmlns="" xmlns:a16="http://schemas.microsoft.com/office/drawing/2014/main" id="{8AF852AF-F60C-4C4F-A5BA-435BCF886A55}"/>
              </a:ext>
            </a:extLst>
          </p:cNvPr>
          <p:cNvSpPr>
            <a:spLocks noGrp="1"/>
          </p:cNvSpPr>
          <p:nvPr>
            <p:ph idx="1"/>
          </p:nvPr>
        </p:nvSpPr>
        <p:spPr/>
        <p:txBody>
          <a:bodyPr>
            <a:normAutofit/>
          </a:bodyPr>
          <a:lstStyle/>
          <a:p>
            <a:r>
              <a:rPr lang="en-US" dirty="0"/>
              <a:t>Challenge</a:t>
            </a:r>
          </a:p>
          <a:p>
            <a:pPr lvl="1"/>
            <a:r>
              <a:rPr lang="en-US" dirty="0"/>
              <a:t>Run multiple models (4 models) simultaneously.</a:t>
            </a:r>
          </a:p>
          <a:p>
            <a:pPr lvl="1"/>
            <a:r>
              <a:rPr lang="en-US" dirty="0"/>
              <a:t>Run model while ASR is running for time saving.</a:t>
            </a:r>
          </a:p>
          <a:p>
            <a:pPr lvl="1"/>
            <a:r>
              <a:rPr lang="en-US" dirty="0"/>
              <a:t>ASR services sometimes time-out.</a:t>
            </a:r>
          </a:p>
          <a:p>
            <a:pPr lvl="1"/>
            <a:endParaRPr lang="en-US" dirty="0"/>
          </a:p>
          <a:p>
            <a:r>
              <a:rPr lang="en-US" dirty="0"/>
              <a:t>Solution</a:t>
            </a:r>
          </a:p>
          <a:p>
            <a:pPr lvl="1"/>
            <a:r>
              <a:rPr lang="en-US" dirty="0"/>
              <a:t>Use </a:t>
            </a:r>
            <a:r>
              <a:rPr lang="en-US" dirty="0" err="1"/>
              <a:t>Makefile</a:t>
            </a:r>
            <a:r>
              <a:rPr lang="en-US" dirty="0"/>
              <a:t> to handle job dependency.</a:t>
            </a:r>
          </a:p>
          <a:p>
            <a:pPr lvl="1"/>
            <a:r>
              <a:rPr lang="en-US" dirty="0"/>
              <a:t>Use </a:t>
            </a:r>
            <a:r>
              <a:rPr lang="en-US" dirty="0" err="1"/>
              <a:t>Makefile</a:t>
            </a:r>
            <a:r>
              <a:rPr lang="en-US" dirty="0"/>
              <a:t> to check file update.</a:t>
            </a:r>
          </a:p>
        </p:txBody>
      </p:sp>
      <p:sp>
        <p:nvSpPr>
          <p:cNvPr id="4" name="Slide Number Placeholder 3">
            <a:extLst>
              <a:ext uri="{FF2B5EF4-FFF2-40B4-BE49-F238E27FC236}">
                <a16:creationId xmlns="" xmlns:a16="http://schemas.microsoft.com/office/drawing/2014/main" id="{F024064D-29AA-1B4F-8791-8BA7B9AF9A5B}"/>
              </a:ext>
            </a:extLst>
          </p:cNvPr>
          <p:cNvSpPr>
            <a:spLocks noGrp="1"/>
          </p:cNvSpPr>
          <p:nvPr>
            <p:ph type="sldNum" sz="quarter" idx="12"/>
          </p:nvPr>
        </p:nvSpPr>
        <p:spPr/>
        <p:txBody>
          <a:bodyPr/>
          <a:lstStyle/>
          <a:p>
            <a:fld id="{C6C9FC13-1572-41B5-897F-227372A67B06}" type="slidenum">
              <a:rPr lang="en-US" smtClean="0"/>
              <a:t>46</a:t>
            </a:fld>
            <a:endParaRPr lang="en-US"/>
          </a:p>
        </p:txBody>
      </p:sp>
    </p:spTree>
    <p:extLst>
      <p:ext uri="{BB962C8B-B14F-4D97-AF65-F5344CB8AC3E}">
        <p14:creationId xmlns:p14="http://schemas.microsoft.com/office/powerpoint/2010/main" val="367057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58" y="2812623"/>
            <a:ext cx="7886700" cy="994172"/>
          </a:xfrm>
        </p:spPr>
        <p:txBody>
          <a:bodyPr>
            <a:normAutofit/>
          </a:bodyPr>
          <a:lstStyle/>
          <a:p>
            <a:r>
              <a:rPr lang="en-US" dirty="0"/>
              <a:t>Did We Really Talk to AI?</a:t>
            </a:r>
          </a:p>
        </p:txBody>
      </p:sp>
      <p:sp>
        <p:nvSpPr>
          <p:cNvPr id="3" name="Slide Number Placeholder 2"/>
          <p:cNvSpPr>
            <a:spLocks noGrp="1"/>
          </p:cNvSpPr>
          <p:nvPr>
            <p:ph type="sldNum" sz="quarter" idx="12"/>
          </p:nvPr>
        </p:nvSpPr>
        <p:spPr/>
        <p:txBody>
          <a:bodyPr/>
          <a:lstStyle/>
          <a:p>
            <a:fld id="{FF897DF6-51AC-4C3A-BE4C-8A1A073E0FFD}" type="slidenum">
              <a:rPr lang="en-US" smtClean="0"/>
              <a:t>47</a:t>
            </a:fld>
            <a:endParaRPr lang="en-US"/>
          </a:p>
        </p:txBody>
      </p:sp>
    </p:spTree>
    <p:extLst>
      <p:ext uri="{BB962C8B-B14F-4D97-AF65-F5344CB8AC3E}">
        <p14:creationId xmlns:p14="http://schemas.microsoft.com/office/powerpoint/2010/main" val="3923891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1DA9D-DAEF-5F47-A67A-C45D7F6A72E8}"/>
              </a:ext>
            </a:extLst>
          </p:cNvPr>
          <p:cNvSpPr>
            <a:spLocks noGrp="1"/>
          </p:cNvSpPr>
          <p:nvPr>
            <p:ph type="title"/>
          </p:nvPr>
        </p:nvSpPr>
        <p:spPr/>
        <p:txBody>
          <a:bodyPr/>
          <a:lstStyle/>
          <a:p>
            <a:r>
              <a:rPr lang="en-US" dirty="0"/>
              <a:t>Possible Solution</a:t>
            </a:r>
          </a:p>
        </p:txBody>
      </p:sp>
      <p:sp>
        <p:nvSpPr>
          <p:cNvPr id="4" name="Slide Number Placeholder 3">
            <a:extLst>
              <a:ext uri="{FF2B5EF4-FFF2-40B4-BE49-F238E27FC236}">
                <a16:creationId xmlns="" xmlns:a16="http://schemas.microsoft.com/office/drawing/2014/main" id="{96A135A7-778C-CA49-BA1B-BB9FED0A2D32}"/>
              </a:ext>
            </a:extLst>
          </p:cNvPr>
          <p:cNvSpPr>
            <a:spLocks noGrp="1"/>
          </p:cNvSpPr>
          <p:nvPr>
            <p:ph type="sldNum" sz="quarter" idx="12"/>
          </p:nvPr>
        </p:nvSpPr>
        <p:spPr/>
        <p:txBody>
          <a:bodyPr/>
          <a:lstStyle/>
          <a:p>
            <a:fld id="{FF897DF6-51AC-4C3A-BE4C-8A1A073E0FFD}" type="slidenum">
              <a:rPr lang="en-US" smtClean="0"/>
              <a:t>48</a:t>
            </a:fld>
            <a:endParaRPr lang="en-US"/>
          </a:p>
        </p:txBody>
      </p:sp>
      <p:grpSp>
        <p:nvGrpSpPr>
          <p:cNvPr id="5" name="Group 4">
            <a:extLst>
              <a:ext uri="{FF2B5EF4-FFF2-40B4-BE49-F238E27FC236}">
                <a16:creationId xmlns="" xmlns:a16="http://schemas.microsoft.com/office/drawing/2014/main" id="{216EEB42-95AD-D94E-A4CF-CF70DF7CCA15}"/>
              </a:ext>
            </a:extLst>
          </p:cNvPr>
          <p:cNvGrpSpPr/>
          <p:nvPr/>
        </p:nvGrpSpPr>
        <p:grpSpPr>
          <a:xfrm>
            <a:off x="3196958" y="1540042"/>
            <a:ext cx="2778957" cy="4413481"/>
            <a:chOff x="4079776" y="945532"/>
            <a:chExt cx="3705275" cy="5884640"/>
          </a:xfrm>
        </p:grpSpPr>
        <p:pic>
          <p:nvPicPr>
            <p:cNvPr id="6" name="Picture 2">
              <a:extLst>
                <a:ext uri="{FF2B5EF4-FFF2-40B4-BE49-F238E27FC236}">
                  <a16:creationId xmlns="" xmlns:a16="http://schemas.microsoft.com/office/drawing/2014/main" id="{249CCF65-16CE-2D43-98BA-FDBFF9C46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1746243"/>
              <a:ext cx="3168352" cy="429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4">
              <a:extLst>
                <a:ext uri="{FF2B5EF4-FFF2-40B4-BE49-F238E27FC236}">
                  <a16:creationId xmlns="" xmlns:a16="http://schemas.microsoft.com/office/drawing/2014/main" id="{2065264C-C1D1-5B4E-B1BD-B9632803E672}"/>
                </a:ext>
              </a:extLst>
            </p:cNvPr>
            <p:cNvSpPr/>
            <p:nvPr/>
          </p:nvSpPr>
          <p:spPr>
            <a:xfrm>
              <a:off x="5951984" y="1700808"/>
              <a:ext cx="1440160" cy="42945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NN-based</a:t>
              </a:r>
            </a:p>
            <a:p>
              <a:pPr algn="ctr"/>
              <a:r>
                <a:rPr lang="en-US" altLang="zh-TW" sz="1350" dirty="0"/>
                <a:t>NLU</a:t>
              </a:r>
              <a:endParaRPr lang="zh-TW" altLang="en-US" sz="1350" dirty="0"/>
            </a:p>
          </p:txBody>
        </p:sp>
        <p:cxnSp>
          <p:nvCxnSpPr>
            <p:cNvPr id="8" name="直線單箭頭接點 6">
              <a:extLst>
                <a:ext uri="{FF2B5EF4-FFF2-40B4-BE49-F238E27FC236}">
                  <a16:creationId xmlns="" xmlns:a16="http://schemas.microsoft.com/office/drawing/2014/main" id="{A8FC53FD-5E33-E940-BB8F-C8BE4687EDBC}"/>
                </a:ext>
              </a:extLst>
            </p:cNvPr>
            <p:cNvCxnSpPr/>
            <p:nvPr/>
          </p:nvCxnSpPr>
          <p:spPr>
            <a:xfrm flipV="1">
              <a:off x="6384032" y="5995384"/>
              <a:ext cx="0" cy="385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 xmlns:a16="http://schemas.microsoft.com/office/drawing/2014/main" id="{CD6AC858-7C35-724A-8D60-9DF3B88CDCF5}"/>
                </a:ext>
              </a:extLst>
            </p:cNvPr>
            <p:cNvCxnSpPr/>
            <p:nvPr/>
          </p:nvCxnSpPr>
          <p:spPr>
            <a:xfrm flipV="1">
              <a:off x="7032104" y="5995384"/>
              <a:ext cx="0" cy="385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 xmlns:a16="http://schemas.microsoft.com/office/drawing/2014/main" id="{2F99B0B4-FAD2-AD45-9518-04D21E41165C}"/>
                </a:ext>
              </a:extLst>
            </p:cNvPr>
            <p:cNvSpPr txBox="1"/>
            <p:nvPr/>
          </p:nvSpPr>
          <p:spPr>
            <a:xfrm>
              <a:off x="6018168" y="6392661"/>
              <a:ext cx="740373" cy="400109"/>
            </a:xfrm>
            <a:prstGeom prst="rect">
              <a:avLst/>
            </a:prstGeom>
            <a:noFill/>
          </p:spPr>
          <p:txBody>
            <a:bodyPr wrap="none" rtlCol="0">
              <a:spAutoFit/>
            </a:bodyPr>
            <a:lstStyle/>
            <a:p>
              <a:r>
                <a:rPr lang="en-US" altLang="zh-TW" sz="1350" dirty="0"/>
                <a:t>story</a:t>
              </a:r>
              <a:endParaRPr lang="zh-TW" altLang="en-US" sz="1350" dirty="0"/>
            </a:p>
          </p:txBody>
        </p:sp>
        <p:sp>
          <p:nvSpPr>
            <p:cNvPr id="11" name="文字方塊 10">
              <a:extLst>
                <a:ext uri="{FF2B5EF4-FFF2-40B4-BE49-F238E27FC236}">
                  <a16:creationId xmlns="" xmlns:a16="http://schemas.microsoft.com/office/drawing/2014/main" id="{6F6BB4F3-56C9-C04A-9474-E5F90B5386FD}"/>
                </a:ext>
              </a:extLst>
            </p:cNvPr>
            <p:cNvSpPr txBox="1"/>
            <p:nvPr/>
          </p:nvSpPr>
          <p:spPr>
            <a:xfrm>
              <a:off x="6735191" y="6430063"/>
              <a:ext cx="1049860" cy="400109"/>
            </a:xfrm>
            <a:prstGeom prst="rect">
              <a:avLst/>
            </a:prstGeom>
            <a:noFill/>
          </p:spPr>
          <p:txBody>
            <a:bodyPr wrap="none" rtlCol="0">
              <a:spAutoFit/>
            </a:bodyPr>
            <a:lstStyle/>
            <a:p>
              <a:r>
                <a:rPr lang="en-US" altLang="zh-TW" sz="1350" dirty="0"/>
                <a:t>question</a:t>
              </a:r>
              <a:endParaRPr lang="zh-TW" altLang="en-US" sz="1350" dirty="0"/>
            </a:p>
          </p:txBody>
        </p:sp>
        <p:cxnSp>
          <p:nvCxnSpPr>
            <p:cNvPr id="12" name="直線單箭頭接點 11">
              <a:extLst>
                <a:ext uri="{FF2B5EF4-FFF2-40B4-BE49-F238E27FC236}">
                  <a16:creationId xmlns="" xmlns:a16="http://schemas.microsoft.com/office/drawing/2014/main" id="{845302B3-CF7C-1146-BD53-6D4B8EF4F2EA}"/>
                </a:ext>
              </a:extLst>
            </p:cNvPr>
            <p:cNvCxnSpPr/>
            <p:nvPr/>
          </p:nvCxnSpPr>
          <p:spPr>
            <a:xfrm flipV="1">
              <a:off x="6672064" y="1314864"/>
              <a:ext cx="0" cy="385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 xmlns:a16="http://schemas.microsoft.com/office/drawing/2014/main" id="{C5FCF720-12F2-5F49-B21D-3E8288632986}"/>
                </a:ext>
              </a:extLst>
            </p:cNvPr>
            <p:cNvSpPr txBox="1"/>
            <p:nvPr/>
          </p:nvSpPr>
          <p:spPr>
            <a:xfrm>
              <a:off x="6378207" y="945532"/>
              <a:ext cx="912644" cy="400109"/>
            </a:xfrm>
            <a:prstGeom prst="rect">
              <a:avLst/>
            </a:prstGeom>
            <a:noFill/>
          </p:spPr>
          <p:txBody>
            <a:bodyPr wrap="none" rtlCol="0">
              <a:spAutoFit/>
            </a:bodyPr>
            <a:lstStyle/>
            <a:p>
              <a:r>
                <a:rPr lang="en-US" altLang="zh-TW" sz="1350" dirty="0"/>
                <a:t>answer</a:t>
              </a:r>
              <a:endParaRPr lang="zh-TW" altLang="en-US" sz="1350" dirty="0"/>
            </a:p>
          </p:txBody>
        </p:sp>
      </p:grpSp>
    </p:spTree>
    <p:extLst>
      <p:ext uri="{BB962C8B-B14F-4D97-AF65-F5344CB8AC3E}">
        <p14:creationId xmlns:p14="http://schemas.microsoft.com/office/powerpoint/2010/main" val="51824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必需要處理：</a:t>
            </a:r>
            <a:r>
              <a:rPr lang="en-US" altLang="zh-TW" dirty="0"/>
              <a:t>C</a:t>
            </a:r>
            <a:r>
              <a:rPr lang="zh-TW" altLang="en-US" dirty="0"/>
              <a:t>選項切分</a:t>
            </a:r>
            <a:endParaRPr lang="en-US" dirty="0"/>
          </a:p>
        </p:txBody>
      </p:sp>
      <p:sp>
        <p:nvSpPr>
          <p:cNvPr id="3" name="Content Placeholder 2"/>
          <p:cNvSpPr>
            <a:spLocks noGrp="1"/>
          </p:cNvSpPr>
          <p:nvPr>
            <p:ph idx="1"/>
          </p:nvPr>
        </p:nvSpPr>
        <p:spPr/>
        <p:txBody>
          <a:bodyPr>
            <a:normAutofit fontScale="55000" lnSpcReduction="20000"/>
          </a:bodyPr>
          <a:lstStyle/>
          <a:p>
            <a:r>
              <a:rPr lang="en-US" dirty="0"/>
              <a:t>Parse algorithm</a:t>
            </a:r>
          </a:p>
          <a:p>
            <a:pPr marL="685800" lvl="1" indent="-342900">
              <a:buFont typeface="+mj-lt"/>
              <a:buAutoNum type="arabicPeriod"/>
            </a:pPr>
            <a:r>
              <a:rPr lang="en-US" dirty="0"/>
              <a:t>If there are exactly 4 segments</a:t>
            </a:r>
          </a:p>
          <a:p>
            <a:pPr lvl="2" indent="0">
              <a:buNone/>
            </a:pPr>
            <a:r>
              <a:rPr lang="en-US" altLang="zh-TW" dirty="0"/>
              <a:t>Let O=[(n, </a:t>
            </a:r>
            <a:r>
              <a:rPr lang="en-US" altLang="zh-TW" dirty="0" err="1"/>
              <a:t>segment_n</a:t>
            </a:r>
            <a:r>
              <a:rPr lang="en-US" altLang="zh-TW" dirty="0"/>
              <a:t>) for n in (1,2,3,4)]; jump</a:t>
            </a:r>
            <a:r>
              <a:rPr lang="en-US" dirty="0"/>
              <a:t> to 4.</a:t>
            </a:r>
          </a:p>
          <a:p>
            <a:pPr lvl="2" indent="0">
              <a:buNone/>
            </a:pPr>
            <a:endParaRPr lang="en-US" dirty="0">
              <a:solidFill>
                <a:srgbClr val="FF0000"/>
              </a:solidFill>
            </a:endParaRPr>
          </a:p>
          <a:p>
            <a:pPr marL="685800" lvl="1" indent="-342900">
              <a:buFont typeface="+mj-lt"/>
              <a:buAutoNum type="arabicPeriod"/>
            </a:pPr>
            <a:r>
              <a:rPr lang="en-US" dirty="0"/>
              <a:t>Join all segments by “</a:t>
            </a:r>
            <a:r>
              <a:rPr lang="zh-TW" altLang="en-US" dirty="0"/>
              <a:t>。</a:t>
            </a:r>
            <a:r>
              <a:rPr lang="en-US" dirty="0"/>
              <a:t>” and let O=[(1234, segment)]</a:t>
            </a:r>
          </a:p>
          <a:p>
            <a:pPr marL="685800" lvl="1" indent="-342900">
              <a:buFont typeface="+mj-lt"/>
              <a:buAutoNum type="arabicPeriod"/>
            </a:pPr>
            <a:r>
              <a:rPr lang="en-US" dirty="0"/>
              <a:t>For parser in [parser </a:t>
            </a:r>
            <a:r>
              <a:rPr lang="en-US" dirty="0" err="1"/>
              <a:t>pipline</a:t>
            </a:r>
            <a:r>
              <a:rPr lang="en-US" dirty="0"/>
              <a:t>]</a:t>
            </a:r>
          </a:p>
          <a:p>
            <a:pPr lvl="2"/>
            <a:r>
              <a:rPr lang="en-US" dirty="0" err="1"/>
              <a:t>O_new</a:t>
            </a:r>
            <a:r>
              <a:rPr lang="en-US" dirty="0"/>
              <a:t> = []</a:t>
            </a:r>
          </a:p>
          <a:p>
            <a:pPr lvl="2"/>
            <a:r>
              <a:rPr lang="en-US" dirty="0"/>
              <a:t>For </a:t>
            </a:r>
            <a:r>
              <a:rPr lang="en-US" dirty="0" err="1"/>
              <a:t>id_list</a:t>
            </a:r>
            <a:r>
              <a:rPr lang="en-US" dirty="0"/>
              <a:t>, segment in O</a:t>
            </a:r>
          </a:p>
          <a:p>
            <a:pPr lvl="3"/>
            <a:r>
              <a:rPr lang="en-US" dirty="0"/>
              <a:t>Extend </a:t>
            </a:r>
            <a:r>
              <a:rPr lang="en-US" dirty="0" err="1"/>
              <a:t>O_new</a:t>
            </a:r>
            <a:r>
              <a:rPr lang="en-US" dirty="0"/>
              <a:t> by parser(</a:t>
            </a:r>
            <a:r>
              <a:rPr lang="en-US" dirty="0" err="1"/>
              <a:t>id_list</a:t>
            </a:r>
            <a:r>
              <a:rPr lang="en-US" dirty="0"/>
              <a:t>, segment).</a:t>
            </a:r>
          </a:p>
          <a:p>
            <a:pPr lvl="2"/>
            <a:r>
              <a:rPr lang="en-US" dirty="0"/>
              <a:t>O = </a:t>
            </a:r>
            <a:r>
              <a:rPr lang="en-US" dirty="0" err="1"/>
              <a:t>O_new</a:t>
            </a:r>
            <a:endParaRPr lang="en-US" dirty="0"/>
          </a:p>
          <a:p>
            <a:pPr marL="1028700" lvl="2" indent="-342900">
              <a:buFont typeface="+mj-lt"/>
              <a:buAutoNum type="arabicPeriod"/>
            </a:pPr>
            <a:endParaRPr lang="en-US" dirty="0"/>
          </a:p>
          <a:p>
            <a:pPr marL="685800" lvl="1" indent="-342900">
              <a:buFont typeface="+mj-lt"/>
              <a:buAutoNum type="arabicPeriod"/>
            </a:pPr>
            <a:r>
              <a:rPr lang="en-US" altLang="zh-TW" dirty="0"/>
              <a:t>For each segment, remove option header and footer.</a:t>
            </a:r>
          </a:p>
          <a:p>
            <a:pPr marL="685800" lvl="1" indent="-342900">
              <a:buFont typeface="+mj-lt"/>
              <a:buAutoNum type="arabicPeriod"/>
            </a:pPr>
            <a:r>
              <a:rPr lang="en-US" altLang="zh-TW" dirty="0"/>
              <a:t>For each segment, r</a:t>
            </a:r>
            <a:r>
              <a:rPr lang="en-US" dirty="0"/>
              <a:t>eplace,</a:t>
            </a:r>
            <a:r>
              <a:rPr lang="zh-TW" altLang="en-US" dirty="0"/>
              <a:t> </a:t>
            </a:r>
            <a:r>
              <a:rPr lang="en-US" altLang="zh-TW" dirty="0"/>
              <a:t>say,</a:t>
            </a:r>
            <a:r>
              <a:rPr lang="en-US" dirty="0"/>
              <a:t> “25/300” by “</a:t>
            </a:r>
            <a:r>
              <a:rPr lang="zh-TW" altLang="en-US" dirty="0"/>
              <a:t>三、</a:t>
            </a:r>
            <a:r>
              <a:rPr lang="en-US" altLang="zh-TW" dirty="0"/>
              <a:t>25%</a:t>
            </a:r>
            <a:r>
              <a:rPr lang="en-US" dirty="0"/>
              <a:t>”.</a:t>
            </a:r>
            <a:endParaRPr lang="en-US" altLang="zh-TW" dirty="0">
              <a:solidFill>
                <a:srgbClr val="FF0000"/>
              </a:solidFill>
            </a:endParaRPr>
          </a:p>
          <a:p>
            <a:pPr marL="685800" lvl="1" indent="-342900">
              <a:buFont typeface="+mj-lt"/>
              <a:buAutoNum type="arabicPeriod"/>
            </a:pPr>
            <a:r>
              <a:rPr lang="en-US" dirty="0"/>
              <a:t>If one segment is larger than the other 3 combined</a:t>
            </a:r>
          </a:p>
          <a:p>
            <a:pPr marL="1028700" lvl="2" indent="-342900">
              <a:buFont typeface="+mj-lt"/>
              <a:buAutoNum type="arabicPeriod"/>
            </a:pPr>
            <a:r>
              <a:rPr lang="en-US" dirty="0"/>
              <a:t>Discard all segments</a:t>
            </a:r>
          </a:p>
          <a:p>
            <a:pPr marL="1028700" lvl="2" indent="-342900">
              <a:buFont typeface="+mj-lt"/>
              <a:buAutoNum type="arabicPeriod"/>
            </a:pPr>
            <a:r>
              <a:rPr lang="en-US" dirty="0"/>
              <a:t>Split all option text into 4 even segments</a:t>
            </a:r>
          </a:p>
          <a:p>
            <a:pPr marL="685800" lvl="1" indent="-342900">
              <a:buFont typeface="+mj-lt"/>
              <a:buAutoNum type="arabicPeriod"/>
            </a:pPr>
            <a:endParaRPr lang="en-US" dirty="0">
              <a:solidFill>
                <a:srgbClr val="FF0000"/>
              </a:solidFill>
            </a:endParaRPr>
          </a:p>
          <a:p>
            <a:pPr marL="685800"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6C9FC13-1572-41B5-897F-227372A67B06}" type="slidenum">
              <a:rPr lang="en-US" smtClean="0"/>
              <a:t>4</a:t>
            </a:fld>
            <a:endParaRPr lang="en-US"/>
          </a:p>
        </p:txBody>
      </p:sp>
    </p:spTree>
    <p:extLst>
      <p:ext uri="{BB962C8B-B14F-4D97-AF65-F5344CB8AC3E}">
        <p14:creationId xmlns:p14="http://schemas.microsoft.com/office/powerpoint/2010/main" val="75393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58" y="2812623"/>
            <a:ext cx="7886700" cy="994172"/>
          </a:xfrm>
        </p:spPr>
        <p:txBody>
          <a:bodyPr>
            <a:normAutofit fontScale="90000"/>
          </a:bodyPr>
          <a:lstStyle/>
          <a:p>
            <a:pPr algn="ctr"/>
            <a:r>
              <a:rPr lang="en-US" dirty="0"/>
              <a:t>Thanks for your kindly attention</a:t>
            </a:r>
          </a:p>
        </p:txBody>
      </p:sp>
      <p:sp>
        <p:nvSpPr>
          <p:cNvPr id="3" name="Slide Number Placeholder 2"/>
          <p:cNvSpPr>
            <a:spLocks noGrp="1"/>
          </p:cNvSpPr>
          <p:nvPr>
            <p:ph type="sldNum" sz="quarter" idx="12"/>
          </p:nvPr>
        </p:nvSpPr>
        <p:spPr/>
        <p:txBody>
          <a:bodyPr/>
          <a:lstStyle/>
          <a:p>
            <a:fld id="{FF897DF6-51AC-4C3A-BE4C-8A1A073E0FFD}" type="slidenum">
              <a:rPr lang="en-US" smtClean="0"/>
              <a:t>49</a:t>
            </a:fld>
            <a:endParaRPr lang="en-US"/>
          </a:p>
        </p:txBody>
      </p:sp>
    </p:spTree>
    <p:extLst>
      <p:ext uri="{BB962C8B-B14F-4D97-AF65-F5344CB8AC3E}">
        <p14:creationId xmlns:p14="http://schemas.microsoft.com/office/powerpoint/2010/main" val="21929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任務</a:t>
            </a:r>
            <a:r>
              <a:rPr lang="en-US" altLang="zh-TW" dirty="0"/>
              <a:t>-</a:t>
            </a:r>
            <a:r>
              <a:rPr lang="zh-TW" altLang="en-US" dirty="0"/>
              <a:t>簡答題</a:t>
            </a:r>
          </a:p>
        </p:txBody>
      </p:sp>
      <p:sp>
        <p:nvSpPr>
          <p:cNvPr id="3" name="內容版面配置區 2"/>
          <p:cNvSpPr>
            <a:spLocks noGrp="1"/>
          </p:cNvSpPr>
          <p:nvPr>
            <p:ph idx="1"/>
          </p:nvPr>
        </p:nvSpPr>
        <p:spPr/>
        <p:txBody>
          <a:bodyPr>
            <a:noAutofit/>
          </a:bodyPr>
          <a:lstStyle/>
          <a:p>
            <a:r>
              <a:rPr lang="en-US" altLang="zh-TW" sz="2000" dirty="0"/>
              <a:t>Sound files</a:t>
            </a:r>
          </a:p>
          <a:p>
            <a:pPr lvl="1"/>
            <a:r>
              <a:rPr lang="en-US" altLang="zh-TW" sz="1600" dirty="0"/>
              <a:t>A.</a:t>
            </a:r>
            <a:r>
              <a:rPr lang="zh-TW" altLang="en-US" sz="1600" dirty="0"/>
              <a:t> </a:t>
            </a:r>
            <a:r>
              <a:rPr lang="en-US" altLang="zh-TW" sz="1600" dirty="0"/>
              <a:t>context</a:t>
            </a:r>
          </a:p>
          <a:p>
            <a:pPr lvl="1"/>
            <a:r>
              <a:rPr lang="en-US" altLang="zh-TW" sz="1600" dirty="0"/>
              <a:t>B.</a:t>
            </a:r>
            <a:r>
              <a:rPr lang="zh-TW" altLang="en-US" sz="1600" dirty="0"/>
              <a:t> </a:t>
            </a:r>
            <a:r>
              <a:rPr lang="en-US" altLang="zh-TW" sz="1600" dirty="0"/>
              <a:t>question</a:t>
            </a:r>
          </a:p>
          <a:p>
            <a:pPr lvl="1"/>
            <a:endParaRPr lang="en-US" altLang="zh-TW" sz="1600" dirty="0">
              <a:hlinkClick r:id="rId2"/>
            </a:endParaRPr>
          </a:p>
          <a:p>
            <a:r>
              <a:rPr lang="en-US" altLang="zh-TW" sz="2000" dirty="0"/>
              <a:t>E.g. </a:t>
            </a:r>
          </a:p>
          <a:p>
            <a:pPr lvl="1"/>
            <a:r>
              <a:rPr lang="en-US" altLang="zh-TW" sz="1600" dirty="0"/>
              <a:t>A: </a:t>
            </a:r>
            <a:r>
              <a:rPr lang="zh-TW" altLang="en-US" sz="1600" dirty="0"/>
              <a:t>請聽這段話，然後回答問題臺東聖母醫院是個小型醫院，除了醫治病人，還肩負起照顧臺東弱勢原住民的重責大任！他的廚房每天提供午餐給獨居老人和兒童，讓他們不至於捱餓但</a:t>
            </a:r>
            <a:r>
              <a:rPr lang="en-US" altLang="zh-TW" sz="1600" dirty="0"/>
              <a:t>7</a:t>
            </a:r>
            <a:r>
              <a:rPr lang="zh-TW" altLang="en-US" sz="1600" dirty="0"/>
              <a:t>月份的強烈颱風重創臺東，聖母醫院的倉庫被淹沒，導致百米泡水，連供應午餐的廚房設備也嚴重毀損，醫院估計重建經費逼近千萬聖母醫院表示，他們每天用的食材一向靠志工栽種的有機蔬果供應此外醫院向政府承租農地，一年兩戶的稻米還可以小包裝透過網路販售，扣除成本之後，販賣的銀魚，就是維持農場漢！廚房營運的資金然而風災過後收成全無，設備毀損，復原之路十分漫長！聖母醫院！因而呼籲各界人士慷慨解囊！協助早日重建，讓他們的廚房不至於斷炊。</a:t>
            </a:r>
            <a:endParaRPr lang="en-US" altLang="zh-TW" sz="1600" dirty="0"/>
          </a:p>
          <a:p>
            <a:pPr lvl="1"/>
            <a:r>
              <a:rPr lang="en-US" altLang="zh-TW" sz="1600" dirty="0"/>
              <a:t>B: </a:t>
            </a:r>
            <a:r>
              <a:rPr lang="zh-TW" altLang="en-US" sz="1600" dirty="0"/>
              <a:t>醫院的食物來自哪裏？</a:t>
            </a:r>
          </a:p>
        </p:txBody>
      </p:sp>
      <p:sp>
        <p:nvSpPr>
          <p:cNvPr id="4" name="Slide Number Placeholder 3"/>
          <p:cNvSpPr>
            <a:spLocks noGrp="1"/>
          </p:cNvSpPr>
          <p:nvPr>
            <p:ph type="sldNum" sz="quarter" idx="12"/>
          </p:nvPr>
        </p:nvSpPr>
        <p:spPr/>
        <p:txBody>
          <a:bodyPr/>
          <a:lstStyle/>
          <a:p>
            <a:fld id="{FF897DF6-51AC-4C3A-BE4C-8A1A073E0FFD}" type="slidenum">
              <a:rPr lang="en-US" smtClean="0"/>
              <a:t>5</a:t>
            </a:fld>
            <a:endParaRPr lang="en-US"/>
          </a:p>
        </p:txBody>
      </p:sp>
    </p:spTree>
    <p:extLst>
      <p:ext uri="{BB962C8B-B14F-4D97-AF65-F5344CB8AC3E}">
        <p14:creationId xmlns:p14="http://schemas.microsoft.com/office/powerpoint/2010/main" val="86428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58" y="2812623"/>
            <a:ext cx="7886700" cy="994172"/>
          </a:xfrm>
        </p:spPr>
        <p:txBody>
          <a:bodyPr>
            <a:normAutofit fontScale="90000"/>
          </a:bodyPr>
          <a:lstStyle/>
          <a:p>
            <a:r>
              <a:rPr lang="en-US" dirty="0"/>
              <a:t>Rule-based Methods</a:t>
            </a:r>
            <a:br>
              <a:rPr lang="en-US" dirty="0"/>
            </a:br>
            <a:r>
              <a:rPr lang="en-US" altLang="zh-TW" dirty="0"/>
              <a:t>(Feature Engineering)</a:t>
            </a:r>
            <a:endParaRPr lang="en-US" dirty="0"/>
          </a:p>
        </p:txBody>
      </p:sp>
      <p:sp>
        <p:nvSpPr>
          <p:cNvPr id="4" name="Slide Number Placeholder 3"/>
          <p:cNvSpPr>
            <a:spLocks noGrp="1"/>
          </p:cNvSpPr>
          <p:nvPr>
            <p:ph type="sldNum" sz="quarter" idx="12"/>
          </p:nvPr>
        </p:nvSpPr>
        <p:spPr/>
        <p:txBody>
          <a:bodyPr/>
          <a:lstStyle/>
          <a:p>
            <a:fld id="{FF897DF6-51AC-4C3A-BE4C-8A1A073E0FFD}" type="slidenum">
              <a:rPr lang="en-US" smtClean="0"/>
              <a:t>6</a:t>
            </a:fld>
            <a:endParaRPr lang="en-US"/>
          </a:p>
        </p:txBody>
      </p:sp>
    </p:spTree>
    <p:extLst>
      <p:ext uri="{BB962C8B-B14F-4D97-AF65-F5344CB8AC3E}">
        <p14:creationId xmlns:p14="http://schemas.microsoft.com/office/powerpoint/2010/main" val="49612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語料</a:t>
            </a:r>
          </a:p>
        </p:txBody>
      </p:sp>
      <p:sp>
        <p:nvSpPr>
          <p:cNvPr id="3" name="內容版面配置區 2"/>
          <p:cNvSpPr>
            <a:spLocks noGrp="1"/>
          </p:cNvSpPr>
          <p:nvPr>
            <p:ph idx="1"/>
          </p:nvPr>
        </p:nvSpPr>
        <p:spPr/>
        <p:txBody>
          <a:bodyPr>
            <a:normAutofit/>
          </a:bodyPr>
          <a:lstStyle/>
          <a:p>
            <a:r>
              <a:rPr lang="zh-TW" altLang="en-US" sz="2100" dirty="0"/>
              <a:t>使用的實驗語料來源</a:t>
            </a:r>
            <a:endParaRPr lang="en-US" altLang="zh-TW" sz="2100" dirty="0"/>
          </a:p>
          <a:p>
            <a:pPr lvl="1"/>
            <a:r>
              <a:rPr lang="zh-TW" altLang="en-US" sz="1800" dirty="0"/>
              <a:t>華語文能力測驗 </a:t>
            </a:r>
            <a:r>
              <a:rPr lang="en-US" altLang="zh-TW" sz="1800" dirty="0" err="1"/>
              <a:t>TOCFL</a:t>
            </a:r>
            <a:r>
              <a:rPr lang="en-US" altLang="zh-TW" sz="1800" dirty="0"/>
              <a:t> </a:t>
            </a:r>
          </a:p>
          <a:p>
            <a:pPr lvl="1"/>
            <a:r>
              <a:rPr lang="en-US" altLang="zh-TW" sz="1800" dirty="0">
                <a:hlinkClick r:id="rId3"/>
              </a:rPr>
              <a:t>https://</a:t>
            </a:r>
            <a:r>
              <a:rPr lang="en-US" altLang="zh-TW" sz="1800" dirty="0" err="1">
                <a:hlinkClick r:id="rId3"/>
              </a:rPr>
              <a:t>www.sc-top.org.tw</a:t>
            </a:r>
            <a:r>
              <a:rPr lang="en-US" altLang="zh-TW" sz="1800" dirty="0">
                <a:hlinkClick r:id="rId3"/>
              </a:rPr>
              <a:t>/</a:t>
            </a:r>
            <a:r>
              <a:rPr lang="en-US" altLang="zh-TW" sz="1800" dirty="0" err="1">
                <a:hlinkClick r:id="rId3"/>
              </a:rPr>
              <a:t>mocktest.php</a:t>
            </a:r>
            <a:endParaRPr lang="en-US" altLang="zh-TW" sz="1800" dirty="0"/>
          </a:p>
          <a:p>
            <a:pPr lvl="1"/>
            <a:r>
              <a:rPr lang="zh-TW" altLang="en-US" sz="1800" dirty="0"/>
              <a:t>挑選</a:t>
            </a:r>
            <a:r>
              <a:rPr lang="en-US" altLang="zh-TW" sz="1800" dirty="0"/>
              <a:t>320</a:t>
            </a:r>
            <a:r>
              <a:rPr lang="zh-TW" altLang="en-US" sz="1800" dirty="0"/>
              <a:t>題</a:t>
            </a:r>
            <a:endParaRPr lang="en-US" altLang="zh-TW"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551" y="3303711"/>
            <a:ext cx="7341792" cy="309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897DF6-51AC-4C3A-BE4C-8A1A073E0FFD}" type="slidenum">
              <a:rPr lang="en-US" smtClean="0"/>
              <a:t>7</a:t>
            </a:fld>
            <a:endParaRPr lang="en-US"/>
          </a:p>
        </p:txBody>
      </p:sp>
    </p:spTree>
    <p:extLst>
      <p:ext uri="{BB962C8B-B14F-4D97-AF65-F5344CB8AC3E}">
        <p14:creationId xmlns:p14="http://schemas.microsoft.com/office/powerpoint/2010/main" val="383522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範例題目</a:t>
            </a:r>
          </a:p>
        </p:txBody>
      </p:sp>
      <p:sp>
        <p:nvSpPr>
          <p:cNvPr id="3" name="內容版面配置區 2"/>
          <p:cNvSpPr>
            <a:spLocks noGrp="1"/>
          </p:cNvSpPr>
          <p:nvPr>
            <p:ph idx="1"/>
          </p:nvPr>
        </p:nvSpPr>
        <p:spPr/>
        <p:txBody>
          <a:bodyPr>
            <a:noAutofit/>
          </a:bodyPr>
          <a:lstStyle/>
          <a:p>
            <a:pPr marL="0" indent="0" eaLnBrk="0" fontAlgn="base" hangingPunct="0">
              <a:spcBef>
                <a:spcPct val="0"/>
              </a:spcBef>
              <a:spcAft>
                <a:spcPct val="0"/>
              </a:spcAft>
              <a:buNone/>
            </a:pPr>
            <a:r>
              <a:rPr kumimoji="1" lang="en-US" altLang="zh-TW" sz="1800" b="1" dirty="0" smtClean="0">
                <a:solidFill>
                  <a:schemeClr val="tx1"/>
                </a:solidFill>
                <a:latin typeface="Arial" charset="0"/>
                <a:ea typeface="新細明體" charset="-120"/>
                <a:cs typeface="新細明體" charset="-120"/>
              </a:rPr>
              <a:t>Context</a:t>
            </a:r>
            <a:r>
              <a:rPr kumimoji="1" lang="en-US" altLang="zh-TW" sz="1800" dirty="0" smtClean="0">
                <a:solidFill>
                  <a:schemeClr val="tx1"/>
                </a:solidFill>
                <a:latin typeface="Arial" charset="0"/>
                <a:ea typeface="新細明體" charset="-120"/>
                <a:cs typeface="新細明體" charset="-120"/>
              </a:rPr>
              <a:t>:</a:t>
            </a:r>
          </a:p>
          <a:p>
            <a:pPr marL="0" indent="0" eaLnBrk="0" fontAlgn="base" hangingPunct="0">
              <a:spcBef>
                <a:spcPct val="0"/>
              </a:spcBef>
              <a:spcAft>
                <a:spcPct val="0"/>
              </a:spcAft>
              <a:buNone/>
            </a:pPr>
            <a:r>
              <a:rPr kumimoji="1" lang="zh-TW" altLang="zh-TW" sz="1800" dirty="0" smtClean="0">
                <a:solidFill>
                  <a:schemeClr val="tx1"/>
                </a:solidFill>
                <a:latin typeface="Arial" charset="0"/>
                <a:ea typeface="新細明體" charset="-120"/>
                <a:cs typeface="新細明體" charset="-120"/>
              </a:rPr>
              <a:t>男 </a:t>
            </a:r>
            <a:r>
              <a:rPr kumimoji="1" lang="zh-TW" altLang="zh-TW" sz="1800" dirty="0">
                <a:solidFill>
                  <a:schemeClr val="tx1"/>
                </a:solidFill>
                <a:latin typeface="Arial" charset="0"/>
                <a:ea typeface="新細明體" charset="-120"/>
                <a:cs typeface="新細明體" charset="-120"/>
              </a:rPr>
              <a:t>喂，媽，請寄一些錢給我，我要買衣服。</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女 衣服不是都帶去了嗎？為什麼還要買？</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男 我變胖了，那些衣服都穿不下了。</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女 你才去念了半年的書就變胖了，我想那裡的東西一定很好吃。</a:t>
            </a:r>
            <a:endParaRPr kumimoji="1" lang="en-US"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endParaRPr kumimoji="1" lang="en-US" altLang="zh-TW" sz="1800" dirty="0" smtClean="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800" b="1" dirty="0" smtClean="0">
                <a:solidFill>
                  <a:schemeClr val="tx1"/>
                </a:solidFill>
                <a:latin typeface="Arial" charset="0"/>
                <a:ea typeface="新細明體" charset="-120"/>
                <a:cs typeface="新細明體" charset="-120"/>
              </a:rPr>
              <a:t>Question</a:t>
            </a:r>
            <a:r>
              <a:rPr kumimoji="1" lang="en-US" altLang="zh-TW" sz="1800" dirty="0" smtClean="0">
                <a:solidFill>
                  <a:schemeClr val="tx1"/>
                </a:solidFill>
                <a:latin typeface="Arial" charset="0"/>
                <a:ea typeface="新細明體" charset="-120"/>
                <a:cs typeface="新細明體" charset="-120"/>
              </a:rPr>
              <a:t>:</a:t>
            </a:r>
            <a:endParaRPr kumimoji="1" lang="zh-TW"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男 這個兒子打電話跟母親說什麼？</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 </a:t>
            </a:r>
            <a:endParaRPr kumimoji="1" lang="en-US" altLang="zh-TW" sz="1800" dirty="0" smtClean="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en-US" altLang="zh-TW" sz="1800" b="1" dirty="0" smtClean="0">
                <a:solidFill>
                  <a:schemeClr val="tx1"/>
                </a:solidFill>
                <a:latin typeface="Arial" charset="0"/>
                <a:ea typeface="新細明體" charset="-120"/>
                <a:cs typeface="新細明體" charset="-120"/>
              </a:rPr>
              <a:t>Options</a:t>
            </a:r>
            <a:r>
              <a:rPr kumimoji="1" lang="en-US" altLang="zh-TW" sz="1800" dirty="0" smtClean="0">
                <a:solidFill>
                  <a:schemeClr val="tx1"/>
                </a:solidFill>
                <a:latin typeface="Arial" charset="0"/>
                <a:ea typeface="新細明體" charset="-120"/>
                <a:cs typeface="新細明體" charset="-120"/>
              </a:rPr>
              <a:t>:</a:t>
            </a:r>
            <a:endParaRPr kumimoji="1" lang="zh-TW" altLang="zh-TW" sz="1800" dirty="0">
              <a:solidFill>
                <a:schemeClr val="tx1"/>
              </a:solidFill>
              <a:latin typeface="Arial" charset="0"/>
              <a:ea typeface="新細明體" charset="-120"/>
              <a:cs typeface="新細明體" charset="-120"/>
            </a:endParaRP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（A）沒收到衣服</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（B）沒錢吃東西</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（C）沒錢買衣服</a:t>
            </a:r>
          </a:p>
          <a:p>
            <a:pPr marL="0" indent="0" eaLnBrk="0" fontAlgn="base" hangingPunct="0">
              <a:spcBef>
                <a:spcPct val="0"/>
              </a:spcBef>
              <a:spcAft>
                <a:spcPct val="0"/>
              </a:spcAft>
              <a:buNone/>
            </a:pPr>
            <a:r>
              <a:rPr kumimoji="1" lang="zh-TW" altLang="zh-TW" sz="1800" dirty="0">
                <a:solidFill>
                  <a:schemeClr val="tx1"/>
                </a:solidFill>
                <a:latin typeface="Arial" charset="0"/>
                <a:ea typeface="新細明體" charset="-120"/>
                <a:cs typeface="新細明體" charset="-120"/>
              </a:rPr>
              <a:t>（D）請母親寄</a:t>
            </a:r>
            <a:r>
              <a:rPr kumimoji="1" lang="zh-TW" altLang="zh-TW" sz="1800" dirty="0" smtClean="0">
                <a:solidFill>
                  <a:schemeClr val="tx1"/>
                </a:solidFill>
                <a:latin typeface="Arial" charset="0"/>
                <a:ea typeface="新細明體" charset="-120"/>
                <a:cs typeface="新細明體" charset="-120"/>
              </a:rPr>
              <a:t>衣服</a:t>
            </a:r>
            <a:endParaRPr kumimoji="1" lang="zh-TW" altLang="zh-TW" sz="1800" dirty="0">
              <a:solidFill>
                <a:schemeClr val="tx1"/>
              </a:solidFill>
              <a:latin typeface="Arial" charset="0"/>
              <a:ea typeface="新細明體" charset="-120"/>
              <a:cs typeface="新細明體" charset="-120"/>
            </a:endParaRPr>
          </a:p>
        </p:txBody>
      </p:sp>
      <p:sp>
        <p:nvSpPr>
          <p:cNvPr id="5" name="投影片編號版面配置區 4"/>
          <p:cNvSpPr>
            <a:spLocks noGrp="1"/>
          </p:cNvSpPr>
          <p:nvPr>
            <p:ph type="sldNum" sz="quarter" idx="12"/>
          </p:nvPr>
        </p:nvSpPr>
        <p:spPr/>
        <p:txBody>
          <a:bodyPr/>
          <a:lstStyle/>
          <a:p>
            <a:fld id="{FF897DF6-51AC-4C3A-BE4C-8A1A073E0FFD}" type="slidenum">
              <a:rPr lang="en-US" smtClean="0"/>
              <a:t>8</a:t>
            </a:fld>
            <a:endParaRPr lang="en-US"/>
          </a:p>
        </p:txBody>
      </p:sp>
    </p:spTree>
    <p:extLst>
      <p:ext uri="{BB962C8B-B14F-4D97-AF65-F5344CB8AC3E}">
        <p14:creationId xmlns:p14="http://schemas.microsoft.com/office/powerpoint/2010/main" val="344665040"/>
      </p:ext>
    </p:extLst>
  </p:cSld>
  <p:clrMapOvr>
    <a:masterClrMapping/>
  </p:clrMapOvr>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174</TotalTime>
  <Words>2145</Words>
  <Application>Microsoft Office PowerPoint</Application>
  <PresentationFormat>如螢幕大小 (4:3)</PresentationFormat>
  <Paragraphs>619</Paragraphs>
  <Slides>50</Slides>
  <Notes>8</Notes>
  <HiddenSlides>9</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包裹</vt:lpstr>
      <vt:lpstr>Did We Really Talk to AI?</vt:lpstr>
      <vt:lpstr>賽   程</vt:lpstr>
      <vt:lpstr>任務-選擇題</vt:lpstr>
      <vt:lpstr>必需要處理：C選項切分</vt:lpstr>
      <vt:lpstr>必需要處理：C選項切分</vt:lpstr>
      <vt:lpstr>任務-簡答題</vt:lpstr>
      <vt:lpstr>Rule-based Methods (Feature Engineering)</vt:lpstr>
      <vt:lpstr>語料</vt:lpstr>
      <vt:lpstr>範例題目</vt:lpstr>
      <vt:lpstr>範例題目</vt:lpstr>
      <vt:lpstr>範例題目</vt:lpstr>
      <vt:lpstr>範例題目</vt:lpstr>
      <vt:lpstr>廣義知網下的詞彙定義與推論</vt:lpstr>
      <vt:lpstr>作答方式</vt:lpstr>
      <vt:lpstr>Kaggle3</vt:lpstr>
      <vt:lpstr>Option-Story Fuzzy Match</vt:lpstr>
      <vt:lpstr>Hierarchical N-gram Match</vt:lpstr>
      <vt:lpstr>Hierarchical N-gram Match</vt:lpstr>
      <vt:lpstr>Hierarchical N-gram Match</vt:lpstr>
      <vt:lpstr>Hierarchical N-gram Match</vt:lpstr>
      <vt:lpstr>Data-driven Methods</vt:lpstr>
      <vt:lpstr>Multi-Hop Attention QA</vt:lpstr>
      <vt:lpstr>BERT</vt:lpstr>
      <vt:lpstr>BERT-squad Option Scoring</vt:lpstr>
      <vt:lpstr>BERT-squad</vt:lpstr>
      <vt:lpstr>BERT-independent</vt:lpstr>
      <vt:lpstr>BERT-independent</vt:lpstr>
      <vt:lpstr>BERT-concatenate</vt:lpstr>
      <vt:lpstr>BERT-concatenate</vt:lpstr>
      <vt:lpstr>Create DRCD-multiple-choice dataset</vt:lpstr>
      <vt:lpstr>Ensemble</vt:lpstr>
      <vt:lpstr>Combinations</vt:lpstr>
      <vt:lpstr>PowerPoint 簡報</vt:lpstr>
      <vt:lpstr>PowerPoint 簡報</vt:lpstr>
      <vt:lpstr>ASR + System</vt:lpstr>
      <vt:lpstr>Speech Recognition</vt:lpstr>
      <vt:lpstr>Speech Recognition – Google Cloud</vt:lpstr>
      <vt:lpstr>Speech Recognition – Olami ASR</vt:lpstr>
      <vt:lpstr>Speech Recognition – iFlytek ASR – IAT</vt:lpstr>
      <vt:lpstr>Speech Recognition – iFlytek ASR – LFASR</vt:lpstr>
      <vt:lpstr>Demo Websites</vt:lpstr>
      <vt:lpstr>PowerPoint 簡報</vt:lpstr>
      <vt:lpstr>PowerPoint 簡報</vt:lpstr>
      <vt:lpstr>FGC Semi-Final System</vt:lpstr>
      <vt:lpstr>FGC Semi-Final System</vt:lpstr>
      <vt:lpstr>FGC Final System</vt:lpstr>
      <vt:lpstr>FGC Semi-Final System</vt:lpstr>
      <vt:lpstr>Did We Really Talk to AI?</vt:lpstr>
      <vt:lpstr>Possible Solution</vt:lpstr>
      <vt:lpstr>Thanks for your kindly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費曼 .</dc:creator>
  <cp:lastModifiedBy>morris</cp:lastModifiedBy>
  <cp:revision>47</cp:revision>
  <dcterms:created xsi:type="dcterms:W3CDTF">2019-07-24T07:07:36Z</dcterms:created>
  <dcterms:modified xsi:type="dcterms:W3CDTF">2019-08-15T07:56:47Z</dcterms:modified>
</cp:coreProperties>
</file>